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69"/>
  </p:notesMasterIdLst>
  <p:sldIdLst>
    <p:sldId id="256" r:id="rId6"/>
    <p:sldId id="264" r:id="rId7"/>
    <p:sldId id="262" r:id="rId8"/>
    <p:sldId id="266" r:id="rId9"/>
    <p:sldId id="260" r:id="rId10"/>
    <p:sldId id="267" r:id="rId11"/>
    <p:sldId id="261" r:id="rId12"/>
    <p:sldId id="268" r:id="rId13"/>
    <p:sldId id="263" r:id="rId14"/>
    <p:sldId id="269" r:id="rId15"/>
    <p:sldId id="270" r:id="rId16"/>
    <p:sldId id="271" r:id="rId17"/>
    <p:sldId id="272" r:id="rId18"/>
    <p:sldId id="265" r:id="rId19"/>
    <p:sldId id="312" r:id="rId20"/>
    <p:sldId id="313" r:id="rId21"/>
    <p:sldId id="314" r:id="rId22"/>
    <p:sldId id="315" r:id="rId23"/>
    <p:sldId id="317" r:id="rId24"/>
    <p:sldId id="326" r:id="rId25"/>
    <p:sldId id="319" r:id="rId26"/>
    <p:sldId id="320" r:id="rId27"/>
    <p:sldId id="321" r:id="rId28"/>
    <p:sldId id="309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23" r:id="rId55"/>
    <p:sldId id="324" r:id="rId56"/>
    <p:sldId id="327" r:id="rId57"/>
    <p:sldId id="325" r:id="rId58"/>
    <p:sldId id="322" r:id="rId59"/>
    <p:sldId id="302" r:id="rId60"/>
    <p:sldId id="303" r:id="rId61"/>
    <p:sldId id="304" r:id="rId62"/>
    <p:sldId id="305" r:id="rId63"/>
    <p:sldId id="306" r:id="rId64"/>
    <p:sldId id="307" r:id="rId65"/>
    <p:sldId id="310" r:id="rId66"/>
    <p:sldId id="316" r:id="rId67"/>
    <p:sldId id="308" r:id="rId6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EC1CA7-F815-458B-8430-48B7D41FAEAD}">
          <p14:sldIdLst>
            <p14:sldId id="256"/>
            <p14:sldId id="264"/>
            <p14:sldId id="262"/>
            <p14:sldId id="266"/>
            <p14:sldId id="260"/>
            <p14:sldId id="267"/>
            <p14:sldId id="261"/>
            <p14:sldId id="268"/>
            <p14:sldId id="263"/>
            <p14:sldId id="269"/>
            <p14:sldId id="270"/>
            <p14:sldId id="271"/>
            <p14:sldId id="272"/>
            <p14:sldId id="265"/>
            <p14:sldId id="312"/>
            <p14:sldId id="313"/>
            <p14:sldId id="314"/>
            <p14:sldId id="315"/>
            <p14:sldId id="317"/>
            <p14:sldId id="326"/>
            <p14:sldId id="319"/>
            <p14:sldId id="320"/>
            <p14:sldId id="321"/>
            <p14:sldId id="309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23"/>
            <p14:sldId id="324"/>
            <p14:sldId id="327"/>
            <p14:sldId id="325"/>
            <p14:sldId id="322"/>
            <p14:sldId id="302"/>
            <p14:sldId id="303"/>
            <p14:sldId id="304"/>
            <p14:sldId id="305"/>
            <p14:sldId id="306"/>
            <p14:sldId id="307"/>
            <p14:sldId id="310"/>
            <p14:sldId id="316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Birckelbaw" initials="CB" lastIdx="1" clrIdx="0">
    <p:extLst>
      <p:ext uri="{19B8F6BF-5375-455C-9EA6-DF929625EA0E}">
        <p15:presenceInfo xmlns:p15="http://schemas.microsoft.com/office/powerpoint/2012/main" userId="Carla Birckelba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00" autoAdjust="0"/>
  </p:normalViewPr>
  <p:slideViewPr>
    <p:cSldViewPr snapToGrid="0" snapToObjects="1">
      <p:cViewPr varScale="1">
        <p:scale>
          <a:sx n="135" d="100"/>
          <a:sy n="135" d="100"/>
        </p:scale>
        <p:origin x="92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Themes</a:t>
            </a:r>
            <a:r>
              <a:rPr lang="en-US" baseline="0"/>
              <a:t> with More than 25 Comments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'2019 graph'!$B$3:$X$3</c15:sqref>
                  </c15:fullRef>
                </c:ext>
              </c:extLst>
              <c:f>('2019 graph'!$C$3:$D$3,'2019 graph'!$G$3,'2019 graph'!$J$3:$N$3,'2019 graph'!$P$3,'2019 graph'!$R$3:$U$3,'2019 graph'!$W$3)</c:f>
              <c:strCache>
                <c:ptCount val="14"/>
                <c:pt idx="0">
                  <c:v>Campus Solutions</c:v>
                </c:pt>
                <c:pt idx="1">
                  <c:v>Cherwell/ IT Help</c:v>
                </c:pt>
                <c:pt idx="2">
                  <c:v>ReggieNet</c:v>
                </c:pt>
                <c:pt idx="3">
                  <c:v>Cellular Service</c:v>
                </c:pt>
                <c:pt idx="4">
                  <c:v>O365/ Collaboration Tools</c:v>
                </c:pt>
                <c:pt idx="5">
                  <c:v>Learning Spaces</c:v>
                </c:pt>
                <c:pt idx="6">
                  <c:v>My.IllinoisState.edu</c:v>
                </c:pt>
                <c:pt idx="7">
                  <c:v>Web sites</c:v>
                </c:pt>
                <c:pt idx="8">
                  <c:v>Technology training/Awareness</c:v>
                </c:pt>
                <c:pt idx="9">
                  <c:v>Knowledgeable IT staff</c:v>
                </c:pt>
                <c:pt idx="10">
                  <c:v>Timely response </c:v>
                </c:pt>
                <c:pt idx="11">
                  <c:v>Site Navigation</c:v>
                </c:pt>
                <c:pt idx="12">
                  <c:v>UX/UI</c:v>
                </c:pt>
                <c:pt idx="13">
                  <c:v>Not current/ modern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'2019 graph'!$B$4:$X$4</c15:sqref>
                  </c15:fullRef>
                </c:ext>
              </c:extLst>
              <c:f>('2019 graph'!$C$4:$D$4,'2019 graph'!$G$4,'2019 graph'!$J$4:$N$4,'2019 graph'!$P$4,'2019 graph'!$R$4:$U$4,'2019 graph'!$W$4)</c:f>
              <c:numCache>
                <c:formatCode>General</c:formatCode>
                <c:ptCount val="14"/>
                <c:pt idx="0">
                  <c:v>48</c:v>
                </c:pt>
                <c:pt idx="1">
                  <c:v>36</c:v>
                </c:pt>
                <c:pt idx="2">
                  <c:v>56</c:v>
                </c:pt>
                <c:pt idx="3">
                  <c:v>29</c:v>
                </c:pt>
                <c:pt idx="4">
                  <c:v>50</c:v>
                </c:pt>
                <c:pt idx="5">
                  <c:v>34</c:v>
                </c:pt>
                <c:pt idx="6">
                  <c:v>33</c:v>
                </c:pt>
                <c:pt idx="7">
                  <c:v>34</c:v>
                </c:pt>
                <c:pt idx="8">
                  <c:v>47</c:v>
                </c:pt>
                <c:pt idx="9">
                  <c:v>28</c:v>
                </c:pt>
                <c:pt idx="10">
                  <c:v>36</c:v>
                </c:pt>
                <c:pt idx="11">
                  <c:v>29</c:v>
                </c:pt>
                <c:pt idx="12">
                  <c:v>64</c:v>
                </c:pt>
                <c:pt idx="1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3-4DE9-9AB9-993C2C6392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8774808"/>
        <c:axId val="208776120"/>
      </c:barChart>
      <c:catAx>
        <c:axId val="208774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76120"/>
        <c:crosses val="autoZero"/>
        <c:auto val="1"/>
        <c:lblAlgn val="ctr"/>
        <c:lblOffset val="100"/>
        <c:noMultiLvlLbl val="0"/>
      </c:catAx>
      <c:valAx>
        <c:axId val="208776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7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qual.or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1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69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67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9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118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1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301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9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07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Education </a:t>
            </a:r>
            <a:r>
              <a:rPr lang="en-US" dirty="0" err="1"/>
              <a:t>TechQual</a:t>
            </a:r>
            <a:r>
              <a:rPr lang="en-US" dirty="0"/>
              <a:t>+ Project @ University of Georgia [ </a:t>
            </a:r>
            <a:r>
              <a:rPr lang="en-US" u="sng" dirty="0">
                <a:hlinkClick r:id="rId3"/>
              </a:rPr>
              <a:t>https://www.techqual.org</a:t>
            </a:r>
            <a:r>
              <a:rPr lang="en-US" dirty="0"/>
              <a:t> ] </a:t>
            </a:r>
          </a:p>
          <a:p>
            <a:r>
              <a:rPr lang="en-US" dirty="0"/>
              <a:t>Started in 2006, based on </a:t>
            </a:r>
            <a:r>
              <a:rPr lang="en-US" dirty="0" err="1"/>
              <a:t>SERVQual</a:t>
            </a:r>
            <a:r>
              <a:rPr lang="en-US" dirty="0"/>
              <a:t> and, later, </a:t>
            </a:r>
            <a:r>
              <a:rPr lang="en-US" dirty="0" err="1"/>
              <a:t>LibQual</a:t>
            </a:r>
            <a:r>
              <a:rPr lang="en-US" dirty="0"/>
              <a:t>+ methodology </a:t>
            </a:r>
          </a:p>
          <a:p>
            <a:endParaRPr lang="en-US" dirty="0"/>
          </a:p>
          <a:p>
            <a:r>
              <a:rPr lang="en-US" dirty="0"/>
              <a:t>•  Survey out on 11/04 to all F/S/S in survey pool for three weeks. Reminder sent on 11/18… 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2019 Survey had the lowest response rate yet (but close to 2018)… </a:t>
            </a:r>
          </a:p>
          <a:p>
            <a:r>
              <a:rPr lang="en-US" dirty="0"/>
              <a:t>	2013 — 329 completed the survey (56% of attempts) </a:t>
            </a:r>
          </a:p>
          <a:p>
            <a:r>
              <a:rPr lang="en-US" dirty="0"/>
              <a:t>	2017 — 625 completed the survey (58% of attempts) </a:t>
            </a:r>
          </a:p>
          <a:p>
            <a:r>
              <a:rPr lang="en-US" dirty="0"/>
              <a:t>	2018 — 223 completed the survey (43% of attempts) </a:t>
            </a:r>
          </a:p>
          <a:p>
            <a:r>
              <a:rPr lang="en-US" dirty="0"/>
              <a:t>	2019 — 218 completed the survey (44% of 500 attempts)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year for questions 14-18. New question on Adobe 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470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…of quantitative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51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removed (n = &lt;205)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response is considered an outlier if the Adequacy Gap Score is either greater than or less than two standard deviations from the mean Adequacy Gap Score. 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has the effect of removing the top 2.275% and bottom 2.275% of cases on an item by item basis.</a:t>
            </a:r>
          </a:p>
          <a:p>
            <a:endParaRPr lang="en-US" dirty="0"/>
          </a:p>
          <a:p>
            <a:r>
              <a:rPr lang="en-US" dirty="0"/>
              <a:t>Gray bar 	</a:t>
            </a:r>
          </a:p>
          <a:p>
            <a:r>
              <a:rPr lang="en-US" dirty="0"/>
              <a:t>	Top = Desired service level </a:t>
            </a:r>
          </a:p>
          <a:p>
            <a:r>
              <a:rPr lang="en-US" dirty="0"/>
              <a:t>	Bottom = Minimum service level 		</a:t>
            </a:r>
          </a:p>
          <a:p>
            <a:r>
              <a:rPr lang="en-US" dirty="0"/>
              <a:t>Orange bar</a:t>
            </a:r>
          </a:p>
          <a:p>
            <a:r>
              <a:rPr lang="en-US" dirty="0"/>
              <a:t>	Rises if Perceived Service Level &gt;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Falls if Perceived Service Level  &lt; Minimum </a:t>
            </a:r>
          </a:p>
          <a:p>
            <a:endParaRPr lang="en-US" dirty="0"/>
          </a:p>
          <a:p>
            <a:r>
              <a:rPr lang="en-US" dirty="0"/>
              <a:t>The Service Adequacy Gap Score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 the degree to which end users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service levels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being met.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82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removed (n &lt; 205)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...if the Adequacy Gap Score is either greater than or less than two standard deviations from the mean Adequacy Gap Score. 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has the effect of removing the top 2.275% and bottom 2.275% of cases on an item by item basis.</a:t>
            </a:r>
          </a:p>
          <a:p>
            <a:pPr lvl="1"/>
            <a:endParaRPr lang="en-US" dirty="0"/>
          </a:p>
          <a:p>
            <a:r>
              <a:rPr lang="en-US" dirty="0"/>
              <a:t>Statistically significant at the 5% level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2018 Survey, the Adequacy Gap Scores were higher: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1. 0.44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2. 0.58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    [ 3. was positive 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    [ 4. was positive 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13. 0.28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But    12. was neutral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And	19. is new this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36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Outliers removed (n &lt; 205)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Statistically significant at the 5% level</a:t>
            </a:r>
          </a:p>
          <a:p>
            <a:endParaRPr lang="en-US" dirty="0"/>
          </a:p>
          <a:p>
            <a:r>
              <a:rPr lang="en-US" dirty="0"/>
              <a:t>In the 2018 Survey, there were 2 negative Adequacy Gaps:</a:t>
            </a:r>
          </a:p>
          <a:p>
            <a:r>
              <a:rPr lang="en-US" dirty="0"/>
              <a:t>	  5.  Web sites was neutral last year</a:t>
            </a:r>
          </a:p>
          <a:p>
            <a:r>
              <a:rPr lang="en-US" dirty="0"/>
              <a:t>	  6.  Online services for T&amp;L was neutral last year </a:t>
            </a:r>
          </a:p>
          <a:p>
            <a:r>
              <a:rPr lang="en-US" dirty="0"/>
              <a:t>	  8.  the same as last year</a:t>
            </a:r>
          </a:p>
          <a:p>
            <a:r>
              <a:rPr lang="en-US" dirty="0"/>
              <a:t>	14.  worse last year</a:t>
            </a:r>
          </a:p>
          <a:p>
            <a:r>
              <a:rPr lang="en-US" dirty="0"/>
              <a:t>	18.  ReggieNet was neutral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98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removed</a:t>
            </a:r>
          </a:p>
          <a:p>
            <a:endParaRPr lang="en-US" dirty="0"/>
          </a:p>
          <a:p>
            <a:r>
              <a:rPr lang="en-US" dirty="0"/>
              <a:t>Not statistically different from zero (</a:t>
            </a:r>
            <a:r>
              <a:rPr lang="en-US" i="1" dirty="0"/>
              <a:t>p</a:t>
            </a:r>
            <a:r>
              <a:rPr lang="en-US" i="0" dirty="0"/>
              <a:t> &gt; 0.05)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260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excluded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60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Outliers removed (n = &lt;69)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Statistically significant at the 5%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 the completed surveys (unfiltered):</a:t>
            </a:r>
          </a:p>
          <a:p>
            <a:r>
              <a:rPr lang="en-US" dirty="0"/>
              <a:t>	33% were faculty (n=72)        -3</a:t>
            </a:r>
          </a:p>
          <a:p>
            <a:r>
              <a:rPr lang="en-US" dirty="0"/>
              <a:t>	24% were students (n=53)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41% were staff (n=89) </a:t>
            </a:r>
          </a:p>
          <a:p>
            <a:r>
              <a:rPr lang="en-US" dirty="0"/>
              <a:t>	  2% were not declared (n=4)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758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Outliers removed (n = &lt;45)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Statistically significant at the 5% level</a:t>
            </a:r>
          </a:p>
          <a:p>
            <a:endParaRPr lang="en-US" dirty="0"/>
          </a:p>
          <a:p>
            <a:r>
              <a:rPr lang="en-US" dirty="0"/>
              <a:t>Of the completed surveys (unfiltered):</a:t>
            </a:r>
          </a:p>
          <a:p>
            <a:r>
              <a:rPr lang="en-US" dirty="0"/>
              <a:t>	33% were faculty (n=72)</a:t>
            </a:r>
          </a:p>
          <a:p>
            <a:r>
              <a:rPr lang="en-US" dirty="0"/>
              <a:t>	24% were students (n=53)     -8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41% were staff (n=89) </a:t>
            </a:r>
          </a:p>
          <a:p>
            <a:r>
              <a:rPr lang="en-US" dirty="0"/>
              <a:t>	  2% were not declared (n=4)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91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69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Outliers removed (n = &lt;77)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Statistically significant at the 5% level</a:t>
            </a:r>
          </a:p>
          <a:p>
            <a:endParaRPr lang="en-US" dirty="0"/>
          </a:p>
          <a:p>
            <a:r>
              <a:rPr lang="en-US" dirty="0"/>
              <a:t>Of the completed surveys (unfiltered):</a:t>
            </a:r>
          </a:p>
          <a:p>
            <a:r>
              <a:rPr lang="en-US" dirty="0"/>
              <a:t>	33% were faculty (n=72)</a:t>
            </a:r>
          </a:p>
          <a:p>
            <a:r>
              <a:rPr lang="en-US" dirty="0"/>
              <a:t>	24% were students (n=53)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41% were staff (n=89)           -12</a:t>
            </a:r>
          </a:p>
          <a:p>
            <a:r>
              <a:rPr lang="en-US" dirty="0"/>
              <a:t>	  2% were not declared (n=4)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34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included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489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Outliers excluded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437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Explain how comments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0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 what do we do with this feedback?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1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94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148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223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0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7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1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8CEAC-B183-4F61-9ACB-253D23571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46ED-E301-3041-AB30-7BDB1D13CB5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1D3F-2B82-E041-B20D-53747D8D689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2800-F39E-9640-881A-12B3D684324F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40EE-C6A7-5449-BC3B-B0F2B40376A1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51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2433-D43A-604E-97AE-9780B7A7E17A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0154-51A0-804C-B444-5B18C43B267D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72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E07E-7B39-5648-89D1-1A49C19AD151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E468-C766-D043-99BD-D1983B8C4404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5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8EA9-8B7E-3A4D-AC41-C3BDAFC1C68D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26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73C-5243-5941-8EFD-D9FE2E0F74A7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4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5777-47E9-624C-AAB5-021DB3F5CB84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Mark Walbert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8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070AF-EF13-5E4B-A522-18FE96E9E90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Mark Walbert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21" y="1269208"/>
            <a:ext cx="2308202" cy="2709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077" y="1272687"/>
            <a:ext cx="1793166" cy="2709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497" y="1269208"/>
            <a:ext cx="1806161" cy="270924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236A7F-186E-4DDB-B413-68005D31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8030" y="4665251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Derek Story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2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About.IllinoisState.edu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New WordPress platform (CampusPress) deployed 11/25</a:t>
            </a:r>
          </a:p>
          <a:p>
            <a:r>
              <a:rPr lang="en-US" dirty="0" err="1"/>
              <a:t>Aprox</a:t>
            </a:r>
            <a:r>
              <a:rPr lang="en-US" dirty="0"/>
              <a:t>. 180 websites were manually rebuilt</a:t>
            </a:r>
          </a:p>
          <a:p>
            <a:r>
              <a:rPr lang="en-US" dirty="0" err="1"/>
              <a:t>Aprox</a:t>
            </a:r>
            <a:r>
              <a:rPr lang="en-US" dirty="0"/>
              <a:t>. 80% for individuals and 20% for organizations.   </a:t>
            </a:r>
          </a:p>
          <a:p>
            <a:r>
              <a:rPr lang="en-US" dirty="0"/>
              <a:t>1,025 emails sent as part of updating users</a:t>
            </a:r>
          </a:p>
          <a:p>
            <a:endParaRPr lang="en-US" dirty="0"/>
          </a:p>
          <a:p>
            <a:r>
              <a:rPr lang="en-US" dirty="0"/>
              <a:t>Comments from faculty:</a:t>
            </a:r>
          </a:p>
          <a:p>
            <a:pPr lvl="1"/>
            <a:r>
              <a:rPr lang="en-US" dirty="0"/>
              <a:t>"Thanks for switching to WordPress." Diane Byers</a:t>
            </a:r>
          </a:p>
          <a:p>
            <a:pPr lvl="1"/>
            <a:r>
              <a:rPr lang="en-US" dirty="0"/>
              <a:t>"Looks a lot better!" Laura Edwards</a:t>
            </a:r>
          </a:p>
          <a:p>
            <a:pPr lvl="1"/>
            <a:r>
              <a:rPr lang="en-US" dirty="0"/>
              <a:t>"Thank you for the new website—it looks great!" Madeline Trimble</a:t>
            </a:r>
          </a:p>
          <a:p>
            <a:pPr lvl="1"/>
            <a:r>
              <a:rPr lang="en-US" dirty="0"/>
              <a:t>"Awesome! I like the new webpage. Thank you all!" </a:t>
            </a:r>
            <a:r>
              <a:rPr lang="en-US" dirty="0" err="1"/>
              <a:t>Wondy</a:t>
            </a:r>
            <a:r>
              <a:rPr lang="en-US" dirty="0"/>
              <a:t> </a:t>
            </a:r>
            <a:r>
              <a:rPr lang="en-US" dirty="0" err="1"/>
              <a:t>Seyoum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4D31501-6D91-433B-94AC-1D6A4872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8494" y="4665251"/>
            <a:ext cx="165401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Arturo Ramirez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68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About.IllinoisState.edu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73416" y="1048550"/>
            <a:ext cx="5989740" cy="39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16" y="205979"/>
            <a:ext cx="3816990" cy="857250"/>
          </a:xfrm>
        </p:spPr>
        <p:txBody>
          <a:bodyPr>
            <a:normAutofit/>
          </a:bodyPr>
          <a:lstStyle/>
          <a:p>
            <a:r>
              <a:rPr lang="en-US" dirty="0"/>
              <a:t>Additional info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106" y="-21207"/>
            <a:ext cx="4954660" cy="51615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4005742" cy="3394472"/>
          </a:xfrm>
        </p:spPr>
        <p:txBody>
          <a:bodyPr>
            <a:normAutofit/>
          </a:bodyPr>
          <a:lstStyle/>
          <a:p>
            <a:r>
              <a:rPr lang="en-US" sz="2200" dirty="0"/>
              <a:t>Mainly hosts faculty sites, organizations, events, etc. </a:t>
            </a:r>
          </a:p>
          <a:p>
            <a:pPr marL="0" indent="0">
              <a:buNone/>
            </a:pPr>
            <a:r>
              <a:rPr lang="en-US" sz="2200" dirty="0"/>
              <a:t>Leveraging About:</a:t>
            </a:r>
          </a:p>
          <a:p>
            <a:r>
              <a:rPr lang="en-US" sz="2200" dirty="0"/>
              <a:t>For Faculty, site is auto-provisioned with login</a:t>
            </a:r>
          </a:p>
          <a:p>
            <a:r>
              <a:rPr lang="en-US" sz="2200" dirty="0"/>
              <a:t>Other users/orgs, can request a site via </a:t>
            </a:r>
            <a:r>
              <a:rPr lang="en-US" sz="2200" dirty="0" err="1"/>
              <a:t>ITHelp</a:t>
            </a:r>
            <a:r>
              <a:rPr lang="en-US" sz="2200" dirty="0"/>
              <a:t> ticket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8E41B4-AD11-412A-A32D-3500894A0B8B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4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" y="0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779" y="2946400"/>
            <a:ext cx="5275178" cy="1540041"/>
          </a:xfrm>
        </p:spPr>
        <p:txBody>
          <a:bodyPr>
            <a:normAutofit/>
          </a:bodyPr>
          <a:lstStyle/>
          <a:p>
            <a:r>
              <a:rPr lang="en-US" dirty="0"/>
              <a:t>Seamless Integration</a:t>
            </a:r>
          </a:p>
          <a:p>
            <a:r>
              <a:rPr lang="en-US" dirty="0"/>
              <a:t>Personal Workspace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6" y="182979"/>
            <a:ext cx="3320466" cy="2515848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0C7B2F8-6EF2-4395-8A64-88F81D23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8494" y="4665251"/>
            <a:ext cx="165401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Craig Jackson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9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" y="0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070" y="1716505"/>
            <a:ext cx="5294729" cy="28781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Zoom Cloud Recordings</a:t>
            </a:r>
          </a:p>
          <a:p>
            <a:r>
              <a:rPr lang="en-US" dirty="0"/>
              <a:t>Transcriptions</a:t>
            </a:r>
          </a:p>
          <a:p>
            <a:r>
              <a:rPr lang="en-US" dirty="0"/>
              <a:t>Captioning (Spring 2020)</a:t>
            </a:r>
          </a:p>
          <a:p>
            <a:r>
              <a:rPr lang="en-US" dirty="0"/>
              <a:t>20+ Zoom Rooms</a:t>
            </a:r>
            <a:br>
              <a:rPr lang="en-US" dirty="0"/>
            </a:br>
            <a:endParaRPr lang="en-US" dirty="0"/>
          </a:p>
          <a:p>
            <a:r>
              <a:rPr lang="en-US" sz="2200" i="1" dirty="0"/>
              <a:t>Please check with </a:t>
            </a:r>
            <a:r>
              <a:rPr lang="en-US" sz="2200" b="1" i="1" u="sng" dirty="0"/>
              <a:t>Doug Smith </a:t>
            </a:r>
            <a:r>
              <a:rPr lang="en-US" sz="2200" i="1" dirty="0"/>
              <a:t>before purchasing any hardware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46" y="229770"/>
            <a:ext cx="2565066" cy="2354559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62D1F99-2D11-470D-B6F8-CFB19B4C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8494" y="4665251"/>
            <a:ext cx="165401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Craig Jackson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0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104" y="2850147"/>
            <a:ext cx="5344695" cy="1744476"/>
          </a:xfrm>
        </p:spPr>
        <p:txBody>
          <a:bodyPr/>
          <a:lstStyle/>
          <a:p>
            <a:r>
              <a:rPr lang="en-US" dirty="0"/>
              <a:t>External User Access</a:t>
            </a:r>
          </a:p>
          <a:p>
            <a:r>
              <a:rPr lang="en-US" dirty="0"/>
              <a:t>H: Drive Replacement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6" y="117642"/>
            <a:ext cx="3119815" cy="2387819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E072854-599C-4A58-ADA9-83959CEE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8494" y="4665251"/>
            <a:ext cx="165401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Craig Jackson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99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852" y="2048042"/>
            <a:ext cx="4424947" cy="2546580"/>
          </a:xfrm>
        </p:spPr>
        <p:txBody>
          <a:bodyPr/>
          <a:lstStyle/>
          <a:p>
            <a:r>
              <a:rPr lang="en-US" dirty="0"/>
              <a:t>Redbird Esports</a:t>
            </a:r>
          </a:p>
          <a:p>
            <a:r>
              <a:rPr lang="en-US" dirty="0" err="1"/>
              <a:t>GenGames</a:t>
            </a:r>
            <a:endParaRPr lang="en-US" dirty="0"/>
          </a:p>
          <a:p>
            <a:r>
              <a:rPr lang="en-US" dirty="0"/>
              <a:t>Solar Car Team</a:t>
            </a:r>
          </a:p>
          <a:p>
            <a:r>
              <a:rPr lang="en-US" dirty="0"/>
              <a:t>XR @ ISU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4" y="77641"/>
            <a:ext cx="4809769" cy="153726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539235-C7CA-45C1-A2C3-2C5B2A92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8494" y="4665251"/>
            <a:ext cx="165401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Craig Jackson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14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-39156"/>
            <a:ext cx="9138197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436" y="1695116"/>
            <a:ext cx="4424947" cy="319772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Julian Hall Power</a:t>
            </a:r>
          </a:p>
          <a:p>
            <a:r>
              <a:rPr lang="en-US" dirty="0"/>
              <a:t>High Voltage</a:t>
            </a:r>
          </a:p>
          <a:p>
            <a:r>
              <a:rPr lang="en-US" dirty="0"/>
              <a:t>99% of campus no idea there was an issue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0" y="92254"/>
            <a:ext cx="3818706" cy="2870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45" y="0"/>
            <a:ext cx="657766" cy="737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547" y="4351843"/>
            <a:ext cx="690455" cy="7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9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Adobe license – Upgrade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1333710"/>
            <a:ext cx="86119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Adobe – as of 1/1/20</a:t>
            </a:r>
          </a:p>
          <a:p>
            <a:r>
              <a:rPr lang="en-US" sz="2800" dirty="0"/>
              <a:t>ISU User License: All Fac/Staff/GAs - NO CHANGE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Via app or package - upgrade any time</a:t>
            </a:r>
          </a:p>
          <a:p>
            <a:r>
              <a:rPr lang="en-US" sz="2800" dirty="0"/>
              <a:t>ISU Serial License: Labs/Classrooms/Open Areas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Now Shared Device License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Fac/Staff/GAs/Students logon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Others create a free Adobe ID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026D9D9-A840-4F9F-A089-C85A3022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0521" y="4850597"/>
            <a:ext cx="1817653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Dave Greenfield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14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264C4-702D-4ED8-8873-23B3165CCE8B}"/>
              </a:ext>
            </a:extLst>
          </p:cNvPr>
          <p:cNvSpPr txBox="1"/>
          <p:nvPr/>
        </p:nvSpPr>
        <p:spPr>
          <a:xfrm>
            <a:off x="1384572" y="1588168"/>
            <a:ext cx="6369051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atin typeface="Eras Bold ITC" panose="020B0907030504020204" pitchFamily="34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41979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Adobe license – Upgrade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987135"/>
            <a:ext cx="86119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Adobe Student options – as of 1/1/20</a:t>
            </a: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in labs/classrooms with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143000" marR="0" lvl="1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– User license for personal devices</a:t>
            </a:r>
          </a:p>
          <a:p>
            <a:pPr marL="1600200" marR="0" lvl="2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Signup for access – Good till May 15 of each year</a:t>
            </a:r>
          </a:p>
          <a:p>
            <a:pPr marL="1600200" marR="0" lvl="2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Licenses for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approx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half of student body</a:t>
            </a:r>
          </a:p>
          <a:p>
            <a:pPr marL="1600200" marR="0" lvl="2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Solutions for Adobe cloud storage; refunds</a:t>
            </a:r>
          </a:p>
          <a:p>
            <a:pPr marL="1828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About.IllinoisState.edu/Adobe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3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5" y="244513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University-Funded Software for 2019-20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1022" y="1199056"/>
            <a:ext cx="67437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Statistical Programs</a:t>
            </a:r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SPSS Premium (and Modeler)</a:t>
            </a:r>
          </a:p>
          <a:p>
            <a:pPr marL="612328" lvl="1"/>
            <a:r>
              <a:rPr lang="en-US" sz="2400" i="1" dirty="0"/>
              <a:t>             </a:t>
            </a:r>
            <a:r>
              <a:rPr lang="en-US" sz="2000" i="1" dirty="0"/>
              <a:t>Includes Tables &amp; Forecasting, NOT Amos</a:t>
            </a:r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SAS</a:t>
            </a:r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Mathmatica</a:t>
            </a:r>
            <a:endParaRPr lang="en-US" sz="2400" dirty="0"/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MiniTab</a:t>
            </a:r>
            <a:endParaRPr lang="en-US" sz="2400" dirty="0"/>
          </a:p>
          <a:p>
            <a:pPr marL="155128"/>
            <a:r>
              <a:rPr lang="en-US" sz="2400" dirty="0"/>
              <a:t>Other</a:t>
            </a:r>
          </a:p>
          <a:p>
            <a:pPr marL="95522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ESRI ArcGIS (Coming)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844EF88-61C4-4B3F-8EFC-5821A0F3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0521" y="4850597"/>
            <a:ext cx="1817653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Dave Greenfield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9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5" y="244513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Ongoing University coordinated/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Unit-Funded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9685" y="1866277"/>
            <a:ext cx="55249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Jamf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Setup and implementation completed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order was Nov 1, 2019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AirWatch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Next cycle TBD</a:t>
            </a:r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2B44932-BEDA-4A81-92D6-7F974961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0521" y="4850597"/>
            <a:ext cx="1817653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Dave Greenfield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26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TechZone move: Spring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38582E-1587-40DB-B94F-BAF06C5DB079}"/>
              </a:ext>
            </a:extLst>
          </p:cNvPr>
          <p:cNvSpPr/>
          <p:nvPr/>
        </p:nvSpPr>
        <p:spPr>
          <a:xfrm>
            <a:off x="65314" y="3977640"/>
            <a:ext cx="881743" cy="888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2AEB2-0CF6-4894-B7C5-43965609B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08" y="979305"/>
            <a:ext cx="7741733" cy="4112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3AB4CE-64E1-4CC2-9E09-B44FF23D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517" y="1958610"/>
            <a:ext cx="10287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4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264C4-702D-4ED8-8873-23B3165CCE8B}"/>
              </a:ext>
            </a:extLst>
          </p:cNvPr>
          <p:cNvSpPr txBox="1"/>
          <p:nvPr/>
        </p:nvSpPr>
        <p:spPr>
          <a:xfrm>
            <a:off x="1058361" y="455278"/>
            <a:ext cx="7021473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nd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 Annual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CIT Student MVP Award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Eras Bold ITC" panose="020B0907030504020204" pitchFamily="34" charset="0"/>
              </a:rPr>
              <a:t>Deadline is 12/31/19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Bold ITC" panose="020B0907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9480D-1EC1-404B-B6E5-94B2AE1AED48}"/>
              </a:ext>
            </a:extLst>
          </p:cNvPr>
          <p:cNvSpPr txBox="1"/>
          <p:nvPr/>
        </p:nvSpPr>
        <p:spPr>
          <a:xfrm>
            <a:off x="1289173" y="2937888"/>
            <a:ext cx="6790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CIT.IllinoisState.edu/Awards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3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A36D6A7-72B0-8343-A7C0-28012330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>
            <a:normAutofit/>
          </a:bodyPr>
          <a:lstStyle/>
          <a:p>
            <a:r>
              <a:rPr lang="en-US" sz="4400" b="0" cap="none" dirty="0"/>
              <a:t>2019 </a:t>
            </a:r>
            <a:r>
              <a:rPr lang="en-US" sz="4400" b="0" cap="none" dirty="0" err="1"/>
              <a:t>TechQual</a:t>
            </a:r>
            <a:r>
              <a:rPr lang="en-US" sz="4400" b="0" cap="none" dirty="0"/>
              <a:t>+ Survey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FE9CA9-81F7-1946-A0D3-1EB309445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0D82CD-C1CB-5B47-A7DF-9F0D8793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5149" y="4598193"/>
            <a:ext cx="1579563" cy="30241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2578310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D268-E950-E745-B220-2C764170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0319"/>
            <a:ext cx="7406640" cy="25204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b="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Survey Instrument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343E9-BE29-CF4F-B60B-42DDE8514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652" y="3089946"/>
            <a:ext cx="7406640" cy="102485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7F15DE-82BF-4AEF-A259-24CA1B78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438353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C29F-A9E9-F244-87C4-A9F22237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E5F3-7AEF-FD42-AF96-C51124FAB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Sections of 4-5 questions each on:</a:t>
            </a:r>
          </a:p>
          <a:p>
            <a:r>
              <a:rPr lang="en-US" dirty="0"/>
              <a:t>Connectivity and Access</a:t>
            </a:r>
          </a:p>
          <a:p>
            <a:r>
              <a:rPr lang="en-US" dirty="0"/>
              <a:t>Technology and Collaboration Services</a:t>
            </a:r>
          </a:p>
          <a:p>
            <a:r>
              <a:rPr lang="en-US" dirty="0"/>
              <a:t>Support and Training</a:t>
            </a:r>
          </a:p>
          <a:p>
            <a:r>
              <a:rPr lang="en-US" dirty="0"/>
              <a:t>The Quality of ISU IT Services (second year)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CB18E3E-CEA7-449A-BD18-ECC57319121A}"/>
              </a:ext>
            </a:extLst>
          </p:cNvPr>
          <p:cNvSpPr txBox="1">
            <a:spLocks/>
          </p:cNvSpPr>
          <p:nvPr/>
        </p:nvSpPr>
        <p:spPr>
          <a:xfrm>
            <a:off x="7172325" y="4629147"/>
            <a:ext cx="1514475" cy="257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Calibri"/>
              </a:rPr>
              <a:t>Mark Walbert</a:t>
            </a:r>
            <a:endParaRPr lang="en-US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944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F67B-C82E-544C-B79B-46C7B64A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§1. Connectivity and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0C9A-9A23-6447-851F-2B99CCAA1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Tell us about your ability to access technology services through the Internet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an Internet service that operates reliably.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an Internet service that provides adequate capacity or speed.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an Internet service that provides adequate Wi-Fi coverage.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adequate cellular (or mobile) coverage throughout campus.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3E6C09E-0073-4F19-9300-5D7BF88B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164341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AF06-8579-AD45-A817-B731479D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§2. Tech and Collaboration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9F01-56C2-084C-BDE4-414706313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Tell us about the quality of Web sites, online services, and technologies for collaboration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Having Web sites and online services that are easy to use.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Having online services that enhance the teaching and learning experience.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Having technology services that allow me to collaborate effectively with others.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Having systems that provide timely access to data that informs decision-making.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The availability of classrooms or meeting spaces with technology that enhances the teaching and learning experience.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BDF276E-6053-445C-8171-DE9C6317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232030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264C4-702D-4ED8-8873-23B3165CCE8B}"/>
              </a:ext>
            </a:extLst>
          </p:cNvPr>
          <p:cNvSpPr txBox="1"/>
          <p:nvPr/>
        </p:nvSpPr>
        <p:spPr>
          <a:xfrm>
            <a:off x="2439352" y="1588168"/>
            <a:ext cx="425949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Eras Bold ITC" panose="020B0907030504020204" pitchFamily="34" charset="0"/>
              </a:rPr>
              <a:t>IT News</a:t>
            </a:r>
          </a:p>
          <a:p>
            <a:pPr algn="ctr"/>
            <a:r>
              <a:rPr lang="en-US" sz="4400" dirty="0">
                <a:latin typeface="Eras Bold ITC" panose="020B0907030504020204" pitchFamily="34" charset="0"/>
              </a:rPr>
              <a:t>Fall 2019 </a:t>
            </a:r>
            <a:r>
              <a:rPr lang="en-US" sz="4400" dirty="0" err="1">
                <a:latin typeface="Eras Bold ITC" panose="020B0907030504020204" pitchFamily="34" charset="0"/>
              </a:rPr>
              <a:t>CITx</a:t>
            </a:r>
            <a:endParaRPr lang="en-US" sz="44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70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13E4-16DA-0D46-8255-2E0E73AA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§3. Support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3E25-2989-C142-B2EB-E816BD6B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700" dirty="0"/>
              <a:t>Tell us about your experiences with those supporting your use of technology services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700" dirty="0"/>
              <a:t>Getting timely resolution of technology problems that I am experiencing.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700" dirty="0"/>
              <a:t>Technology support staff who have the knowledge to answer my questions.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700" dirty="0"/>
              <a:t>Receiving communications regarding technology services that I can understand.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700" dirty="0"/>
              <a:t>Getting access to training or other self-help information that increases my effectiveness with technology.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DD53662-1EB3-47F2-8216-6E0A5196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2766716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31C1-E960-2F4B-A1D4-49D6E5A9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§4. Quality of ISU IT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2E0BA-8301-FB45-9AA7-FBF78247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Tell us about the quality of Campus Solutions...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Tell us about the quality of </a:t>
            </a:r>
            <a:r>
              <a:rPr lang="en-US" dirty="0" err="1"/>
              <a:t>ITHelp.illinoisstate.edu</a:t>
            </a:r>
            <a:r>
              <a:rPr lang="en-US" dirty="0"/>
              <a:t>...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Tell us about the quality of Microsoft Office 365...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Tell us about the quality of </a:t>
            </a:r>
            <a:r>
              <a:rPr lang="en-US" dirty="0" err="1"/>
              <a:t>My.illinoisstate.edu</a:t>
            </a:r>
            <a:r>
              <a:rPr lang="en-US" dirty="0"/>
              <a:t>... 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Tell us about the quality of ReggieNet... 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Tell us about the quality of Adobe Creative Cloud…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90C1F2-44C0-4678-BC55-DB16C528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4291561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B95E-1BD8-434A-843D-ED726D6E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Question Format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2168C1-BA6B-D94E-8DC6-8068155C8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3229"/>
            <a:ext cx="7683381" cy="362826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56AF21D-090F-466E-A314-6BC1E778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1493155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6415-9AFC-E447-BEF4-75E031F5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i="1" dirty="0"/>
              <a:t>Adequacy</a:t>
            </a:r>
            <a:r>
              <a:rPr lang="en-US" dirty="0"/>
              <a:t> of Service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0CA83-07F5-A64E-A88D-3CD9B5FB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perceived service performance </a:t>
            </a:r>
            <a:r>
              <a:rPr lang="en-US" dirty="0">
                <a:solidFill>
                  <a:srgbClr val="00B050"/>
                </a:solidFill>
              </a:rPr>
              <a:t>exceeds</a:t>
            </a:r>
            <a:r>
              <a:rPr lang="en-US" dirty="0"/>
              <a:t> minimum expectations, the resulting service level adequacy gap score</a:t>
            </a:r>
            <a:r>
              <a:rPr lang="en-US" dirty="0">
                <a:solidFill>
                  <a:srgbClr val="00B050"/>
                </a:solidFill>
              </a:rPr>
              <a:t> &gt; 0 </a:t>
            </a:r>
            <a:r>
              <a:rPr lang="en-US" dirty="0"/>
              <a:t> </a:t>
            </a:r>
          </a:p>
          <a:p>
            <a:r>
              <a:rPr lang="en-US" dirty="0"/>
              <a:t>When the perceived service performance is</a:t>
            </a:r>
            <a:r>
              <a:rPr lang="en-US" dirty="0">
                <a:solidFill>
                  <a:srgbClr val="FF0000"/>
                </a:solidFill>
              </a:rPr>
              <a:t> below</a:t>
            </a:r>
            <a:r>
              <a:rPr lang="en-US" dirty="0"/>
              <a:t> minimum expectations, the resulting service level adequacy gap score</a:t>
            </a:r>
            <a:r>
              <a:rPr lang="en-US" dirty="0">
                <a:solidFill>
                  <a:srgbClr val="FF0000"/>
                </a:solidFill>
              </a:rPr>
              <a:t> &lt; 0</a:t>
            </a:r>
            <a:r>
              <a:rPr lang="en-US" dirty="0"/>
              <a:t> 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329DA18-B1CE-4342-905C-D2376590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2034790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CD4A-E214-4547-9104-F9668CA2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0292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b="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EC1C2-C469-A34C-90C2-EA84FEEF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977" y="2970478"/>
            <a:ext cx="6841672" cy="104231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11BF123-3E0D-42D8-8965-5957C97C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2364606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8F28-2186-BC47-AF1F-86F76254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8" y="1029524"/>
            <a:ext cx="2735972" cy="28055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Adequacy Gaps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DCE072-5A24-664B-9242-80FB099F7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446" y="97330"/>
            <a:ext cx="6226576" cy="466993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1E5C0A6-E804-43BD-BB9C-C6AFE118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06241" y="4788993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595575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248A-B4F7-D64C-BFBC-CECE797B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Positive</a:t>
            </a:r>
            <a:r>
              <a:rPr lang="en-US" dirty="0"/>
              <a:t> Perceptions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3935-D494-C44D-B44C-BD3E10241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Five service levels </a:t>
            </a:r>
            <a:r>
              <a:rPr lang="en-US" sz="2800" i="1" dirty="0">
                <a:solidFill>
                  <a:srgbClr val="00B050"/>
                </a:solidFill>
                <a:latin typeface="Calibri" panose="020F0502020204030204" pitchFamily="34" charset="0"/>
              </a:rPr>
              <a:t>exceed</a:t>
            </a:r>
            <a:r>
              <a:rPr lang="en-US" sz="2800" i="1" dirty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the minimum expected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	Having an internet service that:</a:t>
            </a:r>
          </a:p>
          <a:p>
            <a:pPr marL="1371600" lvl="3" indent="-457200">
              <a:spcBef>
                <a:spcPts val="600"/>
              </a:spcBef>
              <a:buSzPct val="90000"/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operates reliably (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Adeq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. gap score = +0.16)</a:t>
            </a:r>
          </a:p>
          <a:p>
            <a:pPr marL="1371600" lvl="3" indent="-457200">
              <a:spcBef>
                <a:spcPts val="600"/>
              </a:spcBef>
              <a:buSzPct val="90000"/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provides adequate capacity or speed (+0.27)</a:t>
            </a:r>
          </a:p>
          <a:p>
            <a:pPr marL="914400" lvl="1" indent="-514350">
              <a:spcBef>
                <a:spcPts val="600"/>
              </a:spcBef>
              <a:buSzPct val="90000"/>
              <a:buFont typeface="+mj-lt"/>
              <a:buAutoNum type="arabicPeriod" startAt="12"/>
            </a:pPr>
            <a:r>
              <a:rPr lang="en-US" sz="2600" dirty="0"/>
              <a:t>Communications I can understand (+0.22)</a:t>
            </a:r>
          </a:p>
          <a:p>
            <a:pPr marL="914400" lvl="1" indent="-514350">
              <a:spcBef>
                <a:spcPts val="600"/>
              </a:spcBef>
              <a:buSzPct val="90000"/>
              <a:buFont typeface="+mj-lt"/>
              <a:buAutoNum type="arabicPeriod" startAt="12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Quality of Microsoft Office 365 (+0.19)</a:t>
            </a:r>
          </a:p>
          <a:p>
            <a:pPr marL="914400" lvl="1" indent="-514350">
              <a:spcBef>
                <a:spcPts val="600"/>
              </a:spcBef>
              <a:buSzPct val="90000"/>
              <a:buFont typeface="+mj-lt"/>
              <a:buAutoNum type="arabicPeriod" startAt="19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Quality of Adobe Creative Cloud…. (+0.51)</a:t>
            </a:r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B0317-14EC-8646-B829-5DA7F2D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2617533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19D2-2B9A-0A4C-9547-220B8C33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/>
              <a:t> Perceptions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5B046-3ECD-F34A-879D-0F5784FF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531622">
              <a:spcBef>
                <a:spcPts val="600"/>
              </a:spcBef>
              <a:buNone/>
              <a:defRPr sz="3458"/>
            </a:pPr>
            <a:r>
              <a:rPr lang="en-US" sz="2800" dirty="0"/>
              <a:t>Five service levels are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FF0000"/>
                </a:solidFill>
              </a:rPr>
              <a:t>below </a:t>
            </a:r>
            <a:r>
              <a:rPr lang="en-US" sz="2800" dirty="0"/>
              <a:t>the minimum expected:</a:t>
            </a:r>
          </a:p>
          <a:p>
            <a:pPr marL="688975" lvl="1" indent="-449263" defTabSz="531622">
              <a:spcBef>
                <a:spcPts val="600"/>
              </a:spcBef>
              <a:buSzPct val="100000"/>
              <a:buFont typeface="+mj-lt"/>
              <a:buAutoNum type="arabicPeriod" startAt="5"/>
              <a:defRPr sz="3458"/>
            </a:pPr>
            <a:r>
              <a:rPr lang="en-US" sz="2400" dirty="0"/>
              <a:t>Web sites and online services that are easy to use (-0.39)</a:t>
            </a:r>
          </a:p>
          <a:p>
            <a:pPr marL="688975" lvl="1" indent="-449263" defTabSz="531622">
              <a:spcBef>
                <a:spcPts val="600"/>
              </a:spcBef>
              <a:buSzPct val="100000"/>
              <a:buFont typeface="+mj-lt"/>
              <a:buAutoNum type="arabicPeriod" startAt="5"/>
              <a:defRPr sz="3458"/>
            </a:pPr>
            <a:r>
              <a:rPr lang="en-US" sz="2400" dirty="0"/>
              <a:t>Online services that enhance teaching and learning (-0.30)</a:t>
            </a:r>
          </a:p>
          <a:p>
            <a:pPr marL="688975" lvl="1" indent="-449263" defTabSz="531622">
              <a:spcBef>
                <a:spcPts val="600"/>
              </a:spcBef>
              <a:buSzPct val="100000"/>
              <a:buFont typeface="+mj-lt"/>
              <a:buAutoNum type="arabicPeriod" startAt="8"/>
              <a:defRPr sz="3458"/>
            </a:pPr>
            <a:r>
              <a:rPr lang="en-US" sz="2400" dirty="0"/>
              <a:t>Systems that provide timely access to data [for] decision making (-0.35)</a:t>
            </a:r>
          </a:p>
          <a:p>
            <a:pPr marL="688975" lvl="1" indent="-449263" defTabSz="531622">
              <a:spcBef>
                <a:spcPts val="600"/>
              </a:spcBef>
              <a:buSzPct val="100000"/>
              <a:buFont typeface="+mj-lt"/>
              <a:buAutoNum type="arabicPeriod" startAt="14"/>
              <a:defRPr sz="3458"/>
            </a:pPr>
            <a:r>
              <a:rPr lang="en-US" sz="2400" dirty="0"/>
              <a:t>Quality of Campus Solutions (-0.71)</a:t>
            </a:r>
          </a:p>
          <a:p>
            <a:pPr marL="688975" lvl="1" indent="-449263" defTabSz="531622">
              <a:spcBef>
                <a:spcPts val="600"/>
              </a:spcBef>
              <a:buSzPct val="100000"/>
              <a:buFont typeface="+mj-lt"/>
              <a:buAutoNum type="arabicPeriod" startAt="18"/>
              <a:defRPr sz="3458"/>
            </a:pPr>
            <a:r>
              <a:rPr lang="en-US" sz="2400" dirty="0"/>
              <a:t>Quality of ReggieNet (-0.84)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E0DD03E-4B23-4EA7-9B5E-C65F7D89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2957314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B8D3E9-C545-8846-B263-9CD4580F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0319"/>
            <a:ext cx="7406640" cy="25204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b="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Neutral Perceptions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8884C3-D7BD-474D-8CB6-0E81355B2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651" y="3089946"/>
            <a:ext cx="7481039" cy="10248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Perceptions of the remaining 9 service levels are not statistically different from zero (they </a:t>
            </a:r>
            <a:r>
              <a:rPr lang="en-US" sz="2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minimum expected)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50EDE8-F8BD-7543-9FA8-DB5F58B3BEFF}"/>
              </a:ext>
            </a:extLst>
          </p:cNvPr>
          <p:cNvSpPr/>
          <p:nvPr/>
        </p:nvSpPr>
        <p:spPr>
          <a:xfrm>
            <a:off x="7308941" y="4671774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2889328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D050-9877-1443-B62E-8C75625DA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7175"/>
            <a:ext cx="8229600" cy="4337448"/>
          </a:xfrm>
        </p:spPr>
        <p:txBody>
          <a:bodyPr numCol="2" anchor="b"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Adequate </a:t>
            </a:r>
            <a:r>
              <a:rPr lang="en-US" dirty="0" err="1"/>
              <a:t>WiFi</a:t>
            </a:r>
            <a:r>
              <a:rPr lang="en-US" dirty="0"/>
              <a:t> coverage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Adequate cellular coverage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Technology to collaborate with others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Classroom or meeting space technology that enhances teaching and learning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Timely resolution of technology problems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Tech support staff who answer my questions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/>
              <a:t>Access to training or other self-help info 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dirty="0"/>
              <a:t>Quality of </a:t>
            </a:r>
            <a:r>
              <a:rPr lang="en-US" dirty="0" err="1"/>
              <a:t>ITHelp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dirty="0"/>
              <a:t>Quality of </a:t>
            </a:r>
            <a:r>
              <a:rPr lang="en-US" dirty="0" err="1"/>
              <a:t>My.IllinoisState.edu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D89F6-C11F-874F-8B30-E143B523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74" y="4594623"/>
            <a:ext cx="1685925" cy="29170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41653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264C4-702D-4ED8-8873-23B3165CCE8B}"/>
              </a:ext>
            </a:extLst>
          </p:cNvPr>
          <p:cNvSpPr txBox="1"/>
          <p:nvPr/>
        </p:nvSpPr>
        <p:spPr>
          <a:xfrm>
            <a:off x="163083" y="352496"/>
            <a:ext cx="8812029" cy="3231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Eras Bold ITC" panose="020B0907030504020204" pitchFamily="34" charset="0"/>
              </a:rPr>
              <a:t>Made possible by..</a:t>
            </a:r>
          </a:p>
          <a:p>
            <a:pPr algn="ctr"/>
            <a:endParaRPr lang="en-US" sz="3600" dirty="0">
              <a:latin typeface="Eras Bold ITC" panose="020B0907030504020204" pitchFamily="34" charset="0"/>
            </a:endParaRPr>
          </a:p>
          <a:p>
            <a:pPr algn="ctr"/>
            <a:r>
              <a:rPr lang="en-US" sz="3600" dirty="0">
                <a:latin typeface="Eras Bold ITC" panose="020B0907030504020204" pitchFamily="34" charset="0"/>
              </a:rPr>
              <a:t>Administrative Technologies</a:t>
            </a:r>
          </a:p>
          <a:p>
            <a:pPr algn="ctr"/>
            <a:r>
              <a:rPr lang="en-US" sz="3600" dirty="0">
                <a:latin typeface="Eras Bold ITC" panose="020B0907030504020204" pitchFamily="34" charset="0"/>
              </a:rPr>
              <a:t>The Office of Academic Technologies</a:t>
            </a:r>
          </a:p>
          <a:p>
            <a:pPr algn="ctr"/>
            <a:r>
              <a:rPr lang="en-US" sz="3600" dirty="0">
                <a:latin typeface="Eras Bold ITC" panose="020B0907030504020204" pitchFamily="34" charset="0"/>
              </a:rPr>
              <a:t>And </a:t>
            </a:r>
          </a:p>
          <a:p>
            <a:pPr algn="ctr"/>
            <a:r>
              <a:rPr lang="en-US" sz="3600" dirty="0">
                <a:latin typeface="Eras Bold ITC" panose="020B0907030504020204" pitchFamily="34" charset="0"/>
              </a:rPr>
              <a:t>Student Affairs IT</a:t>
            </a:r>
          </a:p>
        </p:txBody>
      </p:sp>
    </p:spTree>
    <p:extLst>
      <p:ext uri="{BB962C8B-B14F-4D97-AF65-F5344CB8AC3E}">
        <p14:creationId xmlns:p14="http://schemas.microsoft.com/office/powerpoint/2010/main" val="2897325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96CFEC-5AC6-3041-A2B4-7BD7153D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0319"/>
            <a:ext cx="7406640" cy="25204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b="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Responses Filtered by Role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AD8FE9-007B-3A4B-A72E-7D8A9BEB2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652" y="3089946"/>
            <a:ext cx="7406640" cy="102485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A6E30-5F5A-7247-8AAD-9E96FFC00BF1}"/>
              </a:ext>
            </a:extLst>
          </p:cNvPr>
          <p:cNvSpPr/>
          <p:nvPr/>
        </p:nvSpPr>
        <p:spPr>
          <a:xfrm>
            <a:off x="7295225" y="4671774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4174296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DB96A8-5947-BE44-9126-DE4F1F46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Faculty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BD4084-36D0-3341-924B-30B143EF9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Positive</a:t>
            </a:r>
            <a:r>
              <a:rPr lang="en-US" dirty="0"/>
              <a:t> Perceptions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80F76A-6194-934F-8288-D15679D9A7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5A5181-91D2-9E48-9169-FA8F4B8E8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/>
              <a:t> Perceptions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21B9D4-CA20-EC42-9A0E-4507E6149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64075" cy="2963466"/>
          </a:xfrm>
        </p:spPr>
        <p:txBody>
          <a:bodyPr>
            <a:normAutofit/>
          </a:bodyPr>
          <a:lstStyle/>
          <a:p>
            <a:pPr marL="109728" indent="-201168"/>
            <a:r>
              <a:rPr lang="en-US" dirty="0"/>
              <a:t>Web sites (-0.99) </a:t>
            </a:r>
          </a:p>
          <a:p>
            <a:pPr marL="109728" indent="-201168"/>
            <a:r>
              <a:rPr lang="en-US" dirty="0"/>
              <a:t>Online services for T&amp;L (-1.05)</a:t>
            </a:r>
          </a:p>
          <a:p>
            <a:pPr marL="109728" indent="-201168"/>
            <a:r>
              <a:rPr lang="en-US" dirty="0"/>
              <a:t>Classroom tech for T&amp;L (-0.70) </a:t>
            </a:r>
          </a:p>
          <a:p>
            <a:pPr marL="109728" indent="-201168"/>
            <a:r>
              <a:rPr lang="en-US" dirty="0"/>
              <a:t>Campus Solutions (-0.78) </a:t>
            </a:r>
          </a:p>
          <a:p>
            <a:pPr marL="109728" indent="-201168"/>
            <a:r>
              <a:rPr lang="en-US" dirty="0"/>
              <a:t>Office 365 (-0.48) </a:t>
            </a:r>
          </a:p>
          <a:p>
            <a:pPr marL="109728" indent="-201168"/>
            <a:r>
              <a:rPr lang="en-US" dirty="0"/>
              <a:t>ReggieNet (-1.82)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EA63A6-B204-3A46-909C-D29336336F42}"/>
              </a:ext>
            </a:extLst>
          </p:cNvPr>
          <p:cNvSpPr txBox="1">
            <a:spLocks/>
          </p:cNvSpPr>
          <p:nvPr/>
        </p:nvSpPr>
        <p:spPr>
          <a:xfrm>
            <a:off x="7266051" y="4693181"/>
            <a:ext cx="1543050" cy="261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Walbert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37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DB96A8-5947-BE44-9126-DE4F1F46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Students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BD4084-36D0-3341-924B-30B143EF9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Positive</a:t>
            </a:r>
            <a:r>
              <a:rPr lang="en-US" dirty="0"/>
              <a:t> Perceptions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80F76A-6194-934F-8288-D15679D9A7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Timely resolution of tech problems (+0.59) </a:t>
            </a:r>
          </a:p>
          <a:p>
            <a:r>
              <a:rPr lang="en-US" dirty="0"/>
              <a:t>Communications (+0.81) </a:t>
            </a:r>
          </a:p>
          <a:p>
            <a:r>
              <a:rPr lang="en-US" dirty="0"/>
              <a:t>Training (+0.93) </a:t>
            </a:r>
          </a:p>
          <a:p>
            <a:r>
              <a:rPr lang="en-US" dirty="0"/>
              <a:t>Office 365 (+1.13)</a:t>
            </a:r>
          </a:p>
          <a:p>
            <a:r>
              <a:rPr lang="en-US" dirty="0"/>
              <a:t>Creative Cloud (+1.13)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5A5181-91D2-9E48-9169-FA8F4B8E8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/>
              <a:t> Perceptions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21B9D4-CA20-EC42-9A0E-4507E61493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28600" indent="-228600"/>
            <a:r>
              <a:rPr lang="en-US" dirty="0"/>
              <a:t>Campus Solutions (-0.82)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1137CC2-3BBA-DD4A-B8FA-2E957CB8262A}"/>
              </a:ext>
            </a:extLst>
          </p:cNvPr>
          <p:cNvSpPr txBox="1">
            <a:spLocks/>
          </p:cNvSpPr>
          <p:nvPr/>
        </p:nvSpPr>
        <p:spPr>
          <a:xfrm>
            <a:off x="7266051" y="4693181"/>
            <a:ext cx="1543050" cy="261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Walbert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230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DB96A8-5947-BE44-9126-DE4F1F46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Staff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BD4084-36D0-3341-924B-30B143EF9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Positive</a:t>
            </a:r>
            <a:r>
              <a:rPr lang="en-US" dirty="0"/>
              <a:t> Perceptions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80F76A-6194-934F-8288-D15679D9A7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Creative Cloud (+0.58)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5A5181-91D2-9E48-9169-FA8F4B8E8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/>
              <a:t> Perceptions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21B9D4-CA20-EC42-9A0E-4507E61493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28600" indent="-228600"/>
            <a:r>
              <a:rPr lang="en-US" dirty="0"/>
              <a:t>Timely access to data (-0.56)</a:t>
            </a:r>
          </a:p>
          <a:p>
            <a:pPr marL="228600" indent="-228600"/>
            <a:r>
              <a:rPr lang="en-US" dirty="0"/>
              <a:t>Campus Solutions (-0.67)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B2E3603-9F8D-A64B-BBE1-63B6EB372D09}"/>
              </a:ext>
            </a:extLst>
          </p:cNvPr>
          <p:cNvSpPr txBox="1">
            <a:spLocks/>
          </p:cNvSpPr>
          <p:nvPr/>
        </p:nvSpPr>
        <p:spPr>
          <a:xfrm>
            <a:off x="7266051" y="4693181"/>
            <a:ext cx="1543050" cy="261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1487266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96CFEC-5AC6-3041-A2B4-7BD7153D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0319"/>
            <a:ext cx="7406640" cy="25204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b="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Carnegie Group Comparison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AD8FE9-007B-3A4B-A72E-7D8A9BEB2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652" y="3089946"/>
            <a:ext cx="7406640" cy="10248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 Compared with other Research Universities (Low)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6251C-0098-B141-99B7-F562FA613656}"/>
              </a:ext>
            </a:extLst>
          </p:cNvPr>
          <p:cNvSpPr/>
          <p:nvPr/>
        </p:nvSpPr>
        <p:spPr>
          <a:xfrm>
            <a:off x="7295225" y="4671774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3622416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C662C4-090D-0D40-B0D6-DA2F611F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ISU Mean Adequacy Score </a:t>
            </a:r>
            <a:r>
              <a:rPr lang="en-US" sz="3200" i="1" dirty="0">
                <a:solidFill>
                  <a:srgbClr val="00B050"/>
                </a:solidFill>
              </a:rPr>
              <a:t>Exceeds</a:t>
            </a:r>
            <a:r>
              <a:rPr lang="en-US" sz="3200" dirty="0"/>
              <a:t> Peer Group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750DB-4D70-D241-BC41-7E1F2D99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Having an Internet service that operates reliably. (0.21 &gt; 0.07)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an Internet service that provides adequate capacity or speed. (0.37 &gt; 0.16)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an Internet service that provides adequate Wi-Fi coverage. (0.08 &gt; 0.01)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adequate cellular (or mobile) coverage throughout campus. (-0.03 &gt; -0.40)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E29D6-9EFA-0941-A676-EDD241D7D3C2}"/>
              </a:ext>
            </a:extLst>
          </p:cNvPr>
          <p:cNvSpPr/>
          <p:nvPr/>
        </p:nvSpPr>
        <p:spPr>
          <a:xfrm>
            <a:off x="7202098" y="467177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976409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F196-2186-9B4F-8BAC-DCB946CD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ISU Mean Adequacy Score is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Below</a:t>
            </a:r>
            <a:r>
              <a:rPr lang="en-US" sz="3200" i="1" dirty="0"/>
              <a:t> </a:t>
            </a:r>
            <a:r>
              <a:rPr lang="en-US" sz="3200" dirty="0"/>
              <a:t>Peer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061B-FF2E-0E43-8C63-B7C16EE9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Having Web sites and online services that are easy to use. </a:t>
            </a:r>
            <a:br>
              <a:rPr lang="en-US" dirty="0"/>
            </a:br>
            <a:r>
              <a:rPr lang="en-US" dirty="0"/>
              <a:t>(-0.42 &lt; 0.18)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Having online services that enhance the teaching and learning experience. (-0.34 &lt; 0.25)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Having technology services that allow me to collaborate effectively with others. (0.01 &lt; 0.37)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Having systems that provide timely access to data that informs decision-making. (-0.46 &lt; 0.03)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The availability of classrooms or meeting spaces with technology that enhances the teaching and learning experience. (-0.23 &lt; 0.06)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F36C0CB-3F18-4979-B235-47989B51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1770745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F196-2186-9B4F-8BAC-DCB946CD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ISU Mean Adequacy Score is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Below</a:t>
            </a:r>
            <a:r>
              <a:rPr lang="en-US" sz="3200" i="1" dirty="0"/>
              <a:t> </a:t>
            </a:r>
            <a:r>
              <a:rPr lang="en-US" sz="3200" dirty="0"/>
              <a:t>Peer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061B-FF2E-0E43-8C63-B7C16EE9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Getting timely resolution of technology problems that I am experiencing. (-0.18 &lt; 0.34)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Technology support staff who have the knowledge to answer my questions. (-0.19 &lt; 0.35)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Receiving communications regarding technology services that I can understand. (0.13 &lt; 0.69)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Getting access to training or other self-help information that increases my effectiveness with technology. </a:t>
            </a:r>
            <a:r>
              <a:rPr lang="en-US"/>
              <a:t>(-0.07 &lt; 0.62)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3DF9518-AD9B-42A4-A70C-3ABCEF80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1001332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96CFEC-5AC6-3041-A2B4-7BD7153D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0319"/>
            <a:ext cx="7406640" cy="25204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b="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Changes in the Mean Values of Minimum Expectations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AD8FE9-007B-3A4B-A72E-7D8A9BEB2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652" y="3089946"/>
            <a:ext cx="7406640" cy="102485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2017-2019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TechQual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Surveys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9858561-6371-46E9-85C9-8C434D70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465171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DDCD84-FC24-4245-8F64-56D96CC79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98" y="390459"/>
            <a:ext cx="5396756" cy="4289491"/>
          </a:xfrm>
          <a:prstGeom prst="rect">
            <a:avLst/>
          </a:prstGeom>
        </p:spPr>
      </p:pic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39948" y="1178110"/>
            <a:ext cx="0" cy="27826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E38B242-D808-E04E-B1F5-1C6F5165C14F}"/>
              </a:ext>
            </a:extLst>
          </p:cNvPr>
          <p:cNvSpPr txBox="1"/>
          <p:nvPr/>
        </p:nvSpPr>
        <p:spPr>
          <a:xfrm>
            <a:off x="6506810" y="1242542"/>
            <a:ext cx="22088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2018 Survey, the mean minimum expectations by item were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 most of the means for 2017 and 2019.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 Exceptions are items 5 and 13. ]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DFC21C-17FB-4A5C-9D9A-6EFAF57F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2325" y="4629147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 Walbert</a:t>
            </a:r>
          </a:p>
        </p:txBody>
      </p:sp>
    </p:spTree>
    <p:extLst>
      <p:ext uri="{BB962C8B-B14F-4D97-AF65-F5344CB8AC3E}">
        <p14:creationId xmlns:p14="http://schemas.microsoft.com/office/powerpoint/2010/main" val="28056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25153D-D6C9-499B-9EEC-DF5961F30E54}"/>
              </a:ext>
            </a:extLst>
          </p:cNvPr>
          <p:cNvSpPr txBox="1">
            <a:spLocks/>
          </p:cNvSpPr>
          <p:nvPr/>
        </p:nvSpPr>
        <p:spPr>
          <a:xfrm>
            <a:off x="1482998" y="222885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Student Affairs News</a:t>
            </a:r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03"/>
            <a:ext cx="8229600" cy="857250"/>
          </a:xfrm>
        </p:spPr>
        <p:txBody>
          <a:bodyPr/>
          <a:lstStyle/>
          <a:p>
            <a:r>
              <a:rPr lang="en-US" dirty="0" err="1"/>
              <a:t>TechQual</a:t>
            </a:r>
            <a:r>
              <a:rPr lang="en-US" dirty="0"/>
              <a:t> Comments - the words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F97680-2313-49ED-9E59-18417BBAA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6071" y="860410"/>
            <a:ext cx="5426054" cy="339407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B520997-5057-4162-8522-16EA8FEA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9899" y="4629147"/>
            <a:ext cx="179690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Carla Birckelbaw</a:t>
            </a:r>
          </a:p>
        </p:txBody>
      </p:sp>
    </p:spTree>
    <p:extLst>
      <p:ext uri="{BB962C8B-B14F-4D97-AF65-F5344CB8AC3E}">
        <p14:creationId xmlns:p14="http://schemas.microsoft.com/office/powerpoint/2010/main" val="1841967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03"/>
            <a:ext cx="8229600" cy="857250"/>
          </a:xfrm>
        </p:spPr>
        <p:txBody>
          <a:bodyPr/>
          <a:lstStyle/>
          <a:p>
            <a:r>
              <a:rPr lang="en-US" dirty="0" err="1"/>
              <a:t>TechQual</a:t>
            </a:r>
            <a:r>
              <a:rPr lang="en-US" dirty="0"/>
              <a:t> Comment Themes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A16D96D-4A73-4E3C-8BB2-731CDCA5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9899" y="4629147"/>
            <a:ext cx="179690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Carla Birckelbaw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BAB4F-F92C-4E62-A512-917FF8C489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1700" y="874713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1786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03"/>
            <a:ext cx="8229600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8" y="874514"/>
            <a:ext cx="778565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D5E4806-7D55-4F61-874E-C7C11C67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9899" y="4629147"/>
            <a:ext cx="179690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Carla Birckelbaw</a:t>
            </a:r>
          </a:p>
        </p:txBody>
      </p:sp>
      <p:pic>
        <p:nvPicPr>
          <p:cNvPr id="1028" name="Picture 4" descr="Woman Yelling At Cat Meme | Customers IT | image tagged in memes,woman yelling at cat | made w/ Imgflip meme maker">
            <a:extLst>
              <a:ext uri="{FF2B5EF4-FFF2-40B4-BE49-F238E27FC236}">
                <a16:creationId xmlns:a16="http://schemas.microsoft.com/office/drawing/2014/main" id="{6BE66FF9-1A6D-4D4E-AF54-D4C9B69C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65" y="1101251"/>
            <a:ext cx="4960933" cy="31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66171-DDFB-429F-BC00-152D3A129E53}"/>
              </a:ext>
            </a:extLst>
          </p:cNvPr>
          <p:cNvSpPr txBox="1"/>
          <p:nvPr/>
        </p:nvSpPr>
        <p:spPr>
          <a:xfrm>
            <a:off x="629455" y="1417588"/>
            <a:ext cx="2122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Rather than seeing it like this…</a:t>
            </a:r>
          </a:p>
        </p:txBody>
      </p:sp>
    </p:spTree>
    <p:extLst>
      <p:ext uri="{BB962C8B-B14F-4D97-AF65-F5344CB8AC3E}">
        <p14:creationId xmlns:p14="http://schemas.microsoft.com/office/powerpoint/2010/main" val="2764236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03"/>
            <a:ext cx="8229600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8" y="874514"/>
            <a:ext cx="778565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653C6-F65C-4659-AB4A-89F7B337F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263" y="760064"/>
            <a:ext cx="4021236" cy="4206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76B12-2F4F-4BD0-B0EB-09CC96A21E3A}"/>
              </a:ext>
            </a:extLst>
          </p:cNvPr>
          <p:cNvSpPr txBox="1"/>
          <p:nvPr/>
        </p:nvSpPr>
        <p:spPr>
          <a:xfrm>
            <a:off x="228600" y="771828"/>
            <a:ext cx="44340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Taking it seriously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Feedback reviewed by stakeholder groups for the various services and changes made to address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Transparent reporting of improvements based on </a:t>
            </a:r>
            <a:r>
              <a:rPr lang="en-US" sz="2400" b="1" dirty="0" err="1"/>
              <a:t>TechQual</a:t>
            </a:r>
            <a:r>
              <a:rPr lang="en-US" sz="2400" b="1" dirty="0"/>
              <a:t> feedback at</a:t>
            </a:r>
          </a:p>
          <a:p>
            <a:r>
              <a:rPr lang="en-US" sz="2000" b="1" dirty="0"/>
              <a:t>     </a:t>
            </a:r>
            <a:r>
              <a:rPr lang="en-US" sz="2000" b="1" i="1" dirty="0"/>
              <a:t>ITgovernance.IllinoisState.edu/survey</a:t>
            </a:r>
          </a:p>
        </p:txBody>
      </p:sp>
    </p:spTree>
    <p:extLst>
      <p:ext uri="{BB962C8B-B14F-4D97-AF65-F5344CB8AC3E}">
        <p14:creationId xmlns:p14="http://schemas.microsoft.com/office/powerpoint/2010/main" val="22900550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03"/>
            <a:ext cx="8229600" cy="857250"/>
          </a:xfrm>
        </p:spPr>
        <p:txBody>
          <a:bodyPr/>
          <a:lstStyle/>
          <a:p>
            <a:r>
              <a:rPr lang="en-US" dirty="0"/>
              <a:t>ITSM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8" y="874514"/>
            <a:ext cx="778565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Upgrade to 9.6.3</a:t>
            </a:r>
          </a:p>
          <a:p>
            <a:r>
              <a:rPr lang="en-US" dirty="0"/>
              <a:t>12/16/19</a:t>
            </a:r>
          </a:p>
          <a:p>
            <a:pPr marL="0" indent="0">
              <a:buNone/>
            </a:pPr>
            <a:r>
              <a:rPr lang="en-US" dirty="0"/>
              <a:t>Spring projects</a:t>
            </a:r>
          </a:p>
          <a:p>
            <a:r>
              <a:rPr lang="en-US" dirty="0"/>
              <a:t>Classification simplification</a:t>
            </a:r>
          </a:p>
          <a:p>
            <a:r>
              <a:rPr lang="en-US" dirty="0"/>
              <a:t>Reimagining the incident record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AF2AEA4-E484-4307-A427-0F791D92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9899" y="4629147"/>
            <a:ext cx="179690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Carla Birckelbaw</a:t>
            </a:r>
          </a:p>
        </p:txBody>
      </p:sp>
      <p:pic>
        <p:nvPicPr>
          <p:cNvPr id="2050" name="Picture 2" descr="https://sc-public.cherwell.com/-/media/cherwell/images/newsroom/cherwell-wordmark-navy-rgb.png">
            <a:extLst>
              <a:ext uri="{FF2B5EF4-FFF2-40B4-BE49-F238E27FC236}">
                <a16:creationId xmlns:a16="http://schemas.microsoft.com/office/drawing/2014/main" id="{CE325042-B133-49EE-AB44-C724DA2F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93" y="1328166"/>
            <a:ext cx="4036612" cy="13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88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-45554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76191" cy="8572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We’ve moved?!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1B5EB0-8990-4E21-87BD-33D7A5ED2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  <a:extLst/>
          </a:blip>
          <a:srcRect l="9894" r="2629" b="1"/>
          <a:stretch/>
        </p:blipFill>
        <p:spPr>
          <a:xfrm>
            <a:off x="6085448" y="-45553"/>
            <a:ext cx="3052748" cy="2617304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F35C08-9DD6-44E4-9F4C-3B9D115AFD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/>
          </a:blip>
          <a:srcRect l="47747" r="6" b="6"/>
          <a:stretch/>
        </p:blipFill>
        <p:spPr>
          <a:xfrm>
            <a:off x="4264310" y="1314762"/>
            <a:ext cx="1706808" cy="1706808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35E8A5-5744-47AD-BF18-579BF593C6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/>
          </a:blip>
          <a:srcRect l="3446" r="21554"/>
          <a:stretch/>
        </p:blipFill>
        <p:spPr>
          <a:xfrm>
            <a:off x="5724266" y="2586255"/>
            <a:ext cx="2487291" cy="24872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F04CDC-11A3-42F8-BBA1-39FB87ED4E9C}"/>
              </a:ext>
            </a:extLst>
          </p:cNvPr>
          <p:cNvSpPr/>
          <p:nvPr/>
        </p:nvSpPr>
        <p:spPr>
          <a:xfrm>
            <a:off x="422552" y="1142741"/>
            <a:ext cx="3584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Successful move to Williams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No disruption of support service for </a:t>
            </a:r>
            <a:r>
              <a:rPr lang="en-US" sz="3200" dirty="0" err="1">
                <a:solidFill>
                  <a:srgbClr val="000000"/>
                </a:solidFill>
              </a:rPr>
              <a:t>ReggieNet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041B43B-C5A0-4BD6-A637-16593EF4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7265" y="4751937"/>
            <a:ext cx="179690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Charles Bristow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135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9138197" cy="5349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8"/>
            <a:ext cx="2935357" cy="3120317"/>
          </a:xfrm>
        </p:spPr>
        <p:txBody>
          <a:bodyPr/>
          <a:lstStyle/>
          <a:p>
            <a:r>
              <a:rPr lang="en-US" dirty="0" err="1"/>
              <a:t>ReggieNet</a:t>
            </a:r>
            <a:r>
              <a:rPr lang="en-US" dirty="0"/>
              <a:t> Adoption</a:t>
            </a:r>
          </a:p>
        </p:txBody>
      </p:sp>
      <p:pic>
        <p:nvPicPr>
          <p:cNvPr id="8" name="Chart 1" descr="image001">
            <a:extLst>
              <a:ext uri="{FF2B5EF4-FFF2-40B4-BE49-F238E27FC236}">
                <a16:creationId xmlns:a16="http://schemas.microsoft.com/office/drawing/2014/main" id="{F159CEF2-E8E1-455F-BD17-BA657FE7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2556" y="824567"/>
            <a:ext cx="5550932" cy="33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7A23C32-A973-4E7C-AE2A-9FA68D7E55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72142" y="222162"/>
          <a:ext cx="4614658" cy="4535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240">
                  <a:extLst>
                    <a:ext uri="{9D8B030D-6E8A-4147-A177-3AD203B41FA5}">
                      <a16:colId xmlns:a16="http://schemas.microsoft.com/office/drawing/2014/main" val="760993489"/>
                    </a:ext>
                  </a:extLst>
                </a:gridCol>
                <a:gridCol w="933709">
                  <a:extLst>
                    <a:ext uri="{9D8B030D-6E8A-4147-A177-3AD203B41FA5}">
                      <a16:colId xmlns:a16="http://schemas.microsoft.com/office/drawing/2014/main" val="1717442905"/>
                    </a:ext>
                  </a:extLst>
                </a:gridCol>
                <a:gridCol w="1064921">
                  <a:extLst>
                    <a:ext uri="{9D8B030D-6E8A-4147-A177-3AD203B41FA5}">
                      <a16:colId xmlns:a16="http://schemas.microsoft.com/office/drawing/2014/main" val="3336675749"/>
                    </a:ext>
                  </a:extLst>
                </a:gridCol>
                <a:gridCol w="1095788">
                  <a:extLst>
                    <a:ext uri="{9D8B030D-6E8A-4147-A177-3AD203B41FA5}">
                      <a16:colId xmlns:a16="http://schemas.microsoft.com/office/drawing/2014/main" val="2392376252"/>
                    </a:ext>
                  </a:extLst>
                </a:gridCol>
              </a:tblGrid>
              <a:tr h="548241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Overall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ReggieNet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Adoption Rate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594932926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Spring 2013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452644102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 2013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67.98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855305669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Spring 2014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68.43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275216321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 2014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74.08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797219065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Spring 2015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2872462075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 2015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80.40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4266741394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Spring 2016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83.42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768553926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 2016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87.57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546087198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Spring 2017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90.06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308712142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 2017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851243424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Spring 2018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93.89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777586870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 2018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93.37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28575607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Spring 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2781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3778095040"/>
                  </a:ext>
                </a:extLst>
              </a:tr>
              <a:tr h="284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 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95.58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283" marR="46283" marT="0" marB="0" anchor="b"/>
                </a:tc>
                <a:extLst>
                  <a:ext uri="{0D108BD9-81ED-4DB2-BD59-A6C34878D82A}">
                    <a16:rowId xmlns:a16="http://schemas.microsoft.com/office/drawing/2014/main" val="1192955737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F56BA15-52EE-435F-B49B-6692233B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472" y="5014911"/>
            <a:ext cx="179690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Charles Bristow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ReggieNet</a:t>
            </a:r>
            <a:r>
              <a:rPr lang="en-US" dirty="0"/>
              <a:t> 19.3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Upgrade to 19 completed in July</a:t>
            </a:r>
          </a:p>
          <a:p>
            <a:r>
              <a:rPr lang="en-US" dirty="0"/>
              <a:t>New features</a:t>
            </a:r>
          </a:p>
          <a:p>
            <a:pPr lvl="1"/>
            <a:r>
              <a:rPr lang="en-US" dirty="0"/>
              <a:t>Rubrics tool</a:t>
            </a:r>
          </a:p>
          <a:p>
            <a:pPr lvl="1"/>
            <a:r>
              <a:rPr lang="en-US" dirty="0"/>
              <a:t>New T&amp;Q interface</a:t>
            </a:r>
          </a:p>
          <a:p>
            <a:pPr lvl="1"/>
            <a:r>
              <a:rPr lang="en-US" dirty="0"/>
              <a:t>Automatic reminders for Assignments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880A900-AED4-48ED-BE78-F2B9942F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856" y="4751937"/>
            <a:ext cx="179690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Charles Bristow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06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03"/>
            <a:ext cx="8229600" cy="857250"/>
          </a:xfrm>
        </p:spPr>
        <p:txBody>
          <a:bodyPr/>
          <a:lstStyle/>
          <a:p>
            <a:r>
              <a:rPr lang="en-US" dirty="0" err="1"/>
              <a:t>ReggieNet</a:t>
            </a:r>
            <a:r>
              <a:rPr lang="en-US" dirty="0"/>
              <a:t> 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8" y="874514"/>
            <a:ext cx="7785652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Profile – name pronunciation</a:t>
            </a:r>
          </a:p>
          <a:p>
            <a:r>
              <a:rPr lang="en-US" dirty="0"/>
              <a:t>T&amp;Q – soft delete</a:t>
            </a:r>
          </a:p>
          <a:p>
            <a:r>
              <a:rPr lang="en-US" dirty="0"/>
              <a:t>Gradebook – full screen mode</a:t>
            </a:r>
          </a:p>
          <a:p>
            <a:r>
              <a:rPr lang="en-US" dirty="0"/>
              <a:t>Assignments – new grading interface</a:t>
            </a:r>
          </a:p>
          <a:p>
            <a:r>
              <a:rPr lang="en-US" dirty="0"/>
              <a:t>Integration with OneDrive</a:t>
            </a:r>
          </a:p>
          <a:p>
            <a:r>
              <a:rPr lang="en-US" dirty="0"/>
              <a:t>Date manager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3D34BF0-F484-408F-A9EB-1283EF84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855" y="4754665"/>
            <a:ext cx="179690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Charles Bristow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8819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PeopleSoft Gets a new Home!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15" t="6274" r="3087" b="10819"/>
          <a:stretch/>
        </p:blipFill>
        <p:spPr>
          <a:xfrm>
            <a:off x="106325" y="1063228"/>
            <a:ext cx="6491569" cy="2966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4124" y="3094375"/>
            <a:ext cx="243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Before                   After</a:t>
            </a:r>
          </a:p>
        </p:txBody>
      </p:sp>
      <p:pic>
        <p:nvPicPr>
          <p:cNvPr id="7" name="Picture 6" descr="Top 60 Fast Animals Slow Children Clip Art, Vector 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7" b="15378"/>
          <a:stretch/>
        </p:blipFill>
        <p:spPr>
          <a:xfrm>
            <a:off x="6124907" y="3468874"/>
            <a:ext cx="3013290" cy="1116418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B18B05C-2543-4B47-A265-02F18271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67917" y="4808932"/>
            <a:ext cx="1796902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Todd Smoak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3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25153D-D6C9-499B-9EEC-DF5961F30E54}"/>
              </a:ext>
            </a:extLst>
          </p:cNvPr>
          <p:cNvSpPr txBox="1">
            <a:spLocks/>
          </p:cNvSpPr>
          <p:nvPr/>
        </p:nvSpPr>
        <p:spPr>
          <a:xfrm>
            <a:off x="1485900" y="22860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Timeclock Plus</a:t>
            </a:r>
          </a:p>
        </p:txBody>
      </p:sp>
      <p:pic>
        <p:nvPicPr>
          <p:cNvPr id="6" name="Picture 2" descr="Shift Schedule Assignments">
            <a:extLst>
              <a:ext uri="{FF2B5EF4-FFF2-40B4-BE49-F238E27FC236}">
                <a16:creationId xmlns:a16="http://schemas.microsoft.com/office/drawing/2014/main" id="{3AACA4E3-3702-4EAC-890A-FF3B712F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7" y="1143000"/>
            <a:ext cx="2077063" cy="17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obile Leave Management">
            <a:extLst>
              <a:ext uri="{FF2B5EF4-FFF2-40B4-BE49-F238E27FC236}">
                <a16:creationId xmlns:a16="http://schemas.microsoft.com/office/drawing/2014/main" id="{151EF2D8-5B7A-4CC5-ABF2-31536A44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29" y="1828800"/>
            <a:ext cx="21087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EDA470-A917-400B-A529-6938DE838B0F}"/>
              </a:ext>
            </a:extLst>
          </p:cNvPr>
          <p:cNvSpPr txBox="1"/>
          <p:nvPr/>
        </p:nvSpPr>
        <p:spPr>
          <a:xfrm>
            <a:off x="4847129" y="1055891"/>
            <a:ext cx="4065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Replacing Kronos</a:t>
            </a:r>
          </a:p>
          <a:p>
            <a:endParaRPr lang="en-US" sz="2700" dirty="0"/>
          </a:p>
          <a:p>
            <a:r>
              <a:rPr lang="en-US" sz="2700" dirty="0"/>
              <a:t>Implementation will start in January</a:t>
            </a:r>
          </a:p>
          <a:p>
            <a:endParaRPr lang="en-US" sz="2700" dirty="0"/>
          </a:p>
          <a:p>
            <a:r>
              <a:rPr lang="en-US" sz="2700" dirty="0"/>
              <a:t>AT will support this solution once implemented</a:t>
            </a:r>
          </a:p>
          <a:p>
            <a:pPr algn="ctr"/>
            <a:endParaRPr lang="en-US" sz="27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B9F311-A62C-4849-9942-0F42CD951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3" y="2894432"/>
            <a:ext cx="1727407" cy="88086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A71A102-81A1-47CB-B4F0-0F60777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8030" y="4665251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Rob Bailey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3541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PeopleSofts</a:t>
            </a:r>
            <a:r>
              <a:rPr lang="en-US" dirty="0"/>
              <a:t> New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33% of our scheduled process run times improved by more than 60 secs per process, the Top 3 Processes combined for more than 13 hours of savings...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856" y="2864118"/>
            <a:ext cx="2660984" cy="2177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25" y="3262226"/>
            <a:ext cx="2390476" cy="13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526" y="4213191"/>
            <a:ext cx="2961905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39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264C4-702D-4ED8-8873-23B3165CCE8B}"/>
              </a:ext>
            </a:extLst>
          </p:cNvPr>
          <p:cNvSpPr txBox="1"/>
          <p:nvPr/>
        </p:nvSpPr>
        <p:spPr>
          <a:xfrm>
            <a:off x="1770896" y="1511884"/>
            <a:ext cx="5596405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CIT Informal Lunch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@ Meatheads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12:00 pm</a:t>
            </a:r>
          </a:p>
        </p:txBody>
      </p:sp>
    </p:spTree>
    <p:extLst>
      <p:ext uri="{BB962C8B-B14F-4D97-AF65-F5344CB8AC3E}">
        <p14:creationId xmlns:p14="http://schemas.microsoft.com/office/powerpoint/2010/main" val="1921300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A6D3D-5E00-41CF-8A05-D05AF85B9468}"/>
              </a:ext>
            </a:extLst>
          </p:cNvPr>
          <p:cNvSpPr txBox="1"/>
          <p:nvPr/>
        </p:nvSpPr>
        <p:spPr>
          <a:xfrm>
            <a:off x="326065" y="77973"/>
            <a:ext cx="825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Redbirds of a Feather Discussion Sessions 11 am – 12 pm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A642C-C877-4A42-AE18-E74E18C6D5DE}"/>
              </a:ext>
            </a:extLst>
          </p:cNvPr>
          <p:cNvSpPr txBox="1"/>
          <p:nvPr/>
        </p:nvSpPr>
        <p:spPr>
          <a:xfrm>
            <a:off x="326065" y="907312"/>
            <a:ext cx="38277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An Introduction to Apple Enterprise Management with </a:t>
            </a:r>
            <a:r>
              <a:rPr lang="en-US" sz="2000" b="1" dirty="0" err="1">
                <a:solidFill>
                  <a:srgbClr val="0070C0"/>
                </a:solidFill>
              </a:rPr>
              <a:t>Jamf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i="1" dirty="0"/>
              <a:t>Facilitated by Matt Gromer</a:t>
            </a:r>
          </a:p>
          <a:p>
            <a:pPr algn="ctr"/>
            <a:r>
              <a:rPr lang="en-US" dirty="0"/>
              <a:t>SHFB 148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1D65E-1BD9-4911-A4FE-94838FCAE545}"/>
              </a:ext>
            </a:extLst>
          </p:cNvPr>
          <p:cNvSpPr txBox="1"/>
          <p:nvPr/>
        </p:nvSpPr>
        <p:spPr>
          <a:xfrm>
            <a:off x="4667693" y="940719"/>
            <a:ext cx="3827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Beyond the Sign-on:  Using Departmental and University Login IDs for More</a:t>
            </a:r>
            <a:endParaRPr lang="en-US" dirty="0"/>
          </a:p>
          <a:p>
            <a:pPr algn="ctr"/>
            <a:r>
              <a:rPr lang="en-US" i="1" dirty="0"/>
              <a:t>Facilitated by Dan Taube</a:t>
            </a:r>
          </a:p>
          <a:p>
            <a:pPr algn="ctr"/>
            <a:r>
              <a:rPr lang="en-US" dirty="0"/>
              <a:t>SHFB 149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7584A-8544-4EE0-AEAE-4B0068881B90}"/>
              </a:ext>
            </a:extLst>
          </p:cNvPr>
          <p:cNvSpPr txBox="1"/>
          <p:nvPr/>
        </p:nvSpPr>
        <p:spPr>
          <a:xfrm>
            <a:off x="326065" y="2697306"/>
            <a:ext cx="38277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Preparing for Your Next Career Opportunity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Facilitated by Kevin Hand</a:t>
            </a:r>
          </a:p>
          <a:p>
            <a:pPr algn="ctr"/>
            <a:r>
              <a:rPr lang="en-US" dirty="0"/>
              <a:t>SHFB 150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51E17-1EF5-4C32-BE8F-A92AFEF30474}"/>
              </a:ext>
            </a:extLst>
          </p:cNvPr>
          <p:cNvSpPr txBox="1"/>
          <p:nvPr/>
        </p:nvSpPr>
        <p:spPr>
          <a:xfrm>
            <a:off x="4732131" y="2724720"/>
            <a:ext cx="38277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Hands-On Demo of VR Headsets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i="1" dirty="0"/>
              <a:t>Facilitated by Roy Magnuson</a:t>
            </a:r>
          </a:p>
          <a:p>
            <a:pPr algn="ctr"/>
            <a:r>
              <a:rPr lang="en-US" dirty="0"/>
              <a:t>CVA 109/110</a:t>
            </a:r>
          </a:p>
        </p:txBody>
      </p:sp>
    </p:spTree>
    <p:extLst>
      <p:ext uri="{BB962C8B-B14F-4D97-AF65-F5344CB8AC3E}">
        <p14:creationId xmlns:p14="http://schemas.microsoft.com/office/powerpoint/2010/main" val="31994874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25153D-D6C9-499B-9EEC-DF5961F30E54}"/>
              </a:ext>
            </a:extLst>
          </p:cNvPr>
          <p:cNvSpPr txBox="1">
            <a:spLocks/>
          </p:cNvSpPr>
          <p:nvPr/>
        </p:nvSpPr>
        <p:spPr>
          <a:xfrm>
            <a:off x="1485900" y="22860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Redbird Life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DA470-A917-400B-A529-6938DE838B0F}"/>
              </a:ext>
            </a:extLst>
          </p:cNvPr>
          <p:cNvSpPr txBox="1"/>
          <p:nvPr/>
        </p:nvSpPr>
        <p:spPr>
          <a:xfrm>
            <a:off x="4569098" y="964542"/>
            <a:ext cx="42174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411 Active Organizations</a:t>
            </a:r>
          </a:p>
          <a:p>
            <a:endParaRPr lang="en-US" sz="2700" dirty="0"/>
          </a:p>
          <a:p>
            <a:r>
              <a:rPr lang="en-US" sz="2700" dirty="0"/>
              <a:t>4168 Involved Users</a:t>
            </a:r>
          </a:p>
          <a:p>
            <a:endParaRPr lang="en-US" sz="2700" dirty="0"/>
          </a:p>
          <a:p>
            <a:r>
              <a:rPr lang="en-US" sz="2700" dirty="0"/>
              <a:t>Over 650 Events Posted</a:t>
            </a:r>
          </a:p>
          <a:p>
            <a:endParaRPr lang="en-US" sz="2700" dirty="0"/>
          </a:p>
          <a:p>
            <a:r>
              <a:rPr lang="en-US" sz="2700" dirty="0"/>
              <a:t>9000 Unique Attendees Using Event Pass</a:t>
            </a:r>
          </a:p>
          <a:p>
            <a:endParaRPr lang="en-US" sz="2700" dirty="0"/>
          </a:p>
          <a:p>
            <a:pPr algn="ctr"/>
            <a:endParaRPr lang="en-US" sz="2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DC0F4-D308-45C2-8426-42DF06714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00" y="964542"/>
            <a:ext cx="3128581" cy="2900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8AD12C0-CA0B-450C-BF80-3047BA23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8030" y="4665251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Rob Bailey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01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25153D-D6C9-499B-9EEC-DF5961F30E54}"/>
              </a:ext>
            </a:extLst>
          </p:cNvPr>
          <p:cNvSpPr txBox="1">
            <a:spLocks/>
          </p:cNvSpPr>
          <p:nvPr/>
        </p:nvSpPr>
        <p:spPr>
          <a:xfrm>
            <a:off x="1485900" y="22860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Duo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DA470-A917-400B-A529-6938DE838B0F}"/>
              </a:ext>
            </a:extLst>
          </p:cNvPr>
          <p:cNvSpPr txBox="1"/>
          <p:nvPr/>
        </p:nvSpPr>
        <p:spPr>
          <a:xfrm>
            <a:off x="4644428" y="1040476"/>
            <a:ext cx="42680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Limited Rollout of Two Factor Authentication for SAIT, UPD, SHS</a:t>
            </a:r>
          </a:p>
          <a:p>
            <a:endParaRPr lang="en-US" sz="2700" dirty="0"/>
          </a:p>
          <a:p>
            <a:r>
              <a:rPr lang="en-US" sz="2700" dirty="0"/>
              <a:t>Using Duo Push or </a:t>
            </a:r>
            <a:r>
              <a:rPr lang="en-US" sz="2700" dirty="0" err="1"/>
              <a:t>Yubikey</a:t>
            </a:r>
            <a:r>
              <a:rPr lang="en-US" sz="2700" dirty="0"/>
              <a:t> as second factor</a:t>
            </a:r>
          </a:p>
          <a:p>
            <a:endParaRPr lang="en-US" sz="2700" dirty="0"/>
          </a:p>
          <a:p>
            <a:r>
              <a:rPr lang="en-US" sz="2700" dirty="0"/>
              <a:t>Working with AT for Active Directory Sync</a:t>
            </a:r>
          </a:p>
          <a:p>
            <a:pPr algn="ctr"/>
            <a:endParaRPr lang="en-US" sz="2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0336F-132E-4D8F-BCA3-5B86B7306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59" y="3458424"/>
            <a:ext cx="1266825" cy="619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EBAB2-40FD-4B11-A409-9CB47C1B9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5339"/>
            <a:ext cx="2903393" cy="2413085"/>
          </a:xfrm>
          <a:prstGeom prst="rect">
            <a:avLst/>
          </a:prstGeom>
        </p:spPr>
      </p:pic>
      <p:pic>
        <p:nvPicPr>
          <p:cNvPr id="2050" name="Picture 2" descr="YubiKey 5 NFC">
            <a:extLst>
              <a:ext uri="{FF2B5EF4-FFF2-40B4-BE49-F238E27FC236}">
                <a16:creationId xmlns:a16="http://schemas.microsoft.com/office/drawing/2014/main" id="{993BB91A-9ABA-4872-9243-FD740449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93" y="1659048"/>
            <a:ext cx="1518719" cy="15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BDBED5A-72AC-4D18-A358-B5C1C064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8030" y="4665251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Rob Bailey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8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25153D-D6C9-499B-9EEC-DF5961F30E54}"/>
              </a:ext>
            </a:extLst>
          </p:cNvPr>
          <p:cNvSpPr txBox="1">
            <a:spLocks/>
          </p:cNvSpPr>
          <p:nvPr/>
        </p:nvSpPr>
        <p:spPr>
          <a:xfrm>
            <a:off x="1485900" y="22860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Redbird Esports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DA470-A917-400B-A529-6938DE838B0F}"/>
              </a:ext>
            </a:extLst>
          </p:cNvPr>
          <p:cNvSpPr txBox="1"/>
          <p:nvPr/>
        </p:nvSpPr>
        <p:spPr>
          <a:xfrm>
            <a:off x="4288779" y="1040476"/>
            <a:ext cx="4574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Varsity Esports program is launching this 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Esports Program Director has been hired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Design work has begun on a full esports facility in the BBC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out of an additional temporary Esports facility in the Recreation Center has begun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82F91-99EE-494E-88FB-6AD0775FE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22" y="1143000"/>
            <a:ext cx="2481904" cy="28679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0815BB2-D832-4514-B4BF-82968AE2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8030" y="4665251"/>
            <a:ext cx="1514475" cy="25717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</a:rPr>
              <a:t>Rob Bailey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2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6" ma:contentTypeDescription="Create a new document." ma:contentTypeScope="" ma:versionID="5bd25412ea0e9c4b4681c7a4c7cfc987">
  <xsd:schema xmlns:xsd="http://www.w3.org/2001/XMLSchema" xmlns:xs="http://www.w3.org/2001/XMLSchema" xmlns:p="http://schemas.microsoft.com/office/2006/metadata/properties" xmlns:ns2="205bfbc1-e8b8-4860-980c-b93c7920f507" targetNamespace="http://schemas.microsoft.com/office/2006/metadata/properties" ma:root="true" ma:fieldsID="38460be209a539969524eb6fee7fb71e" ns2:_="">
    <xsd:import namespace="205bfbc1-e8b8-4860-980c-b93c7920f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FFCBA-9A2B-44CF-B936-A4023A601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bfbc1-e8b8-4860-980c-b93c7920f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1DC41B-A6B7-4E4F-B869-F627F5DB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BDA4FA-80E3-4ADE-BD47-E4ED51930FC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05bfbc1-e8b8-4860-980c-b93c7920f50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5077</TotalTime>
  <Words>1879</Words>
  <Application>Microsoft Office PowerPoint</Application>
  <PresentationFormat>On-screen Show (16:9)</PresentationFormat>
  <Paragraphs>512</Paragraphs>
  <Slides>63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Eras Bold ITC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 Systems</vt:lpstr>
      <vt:lpstr>About.IllinoisState.edu</vt:lpstr>
      <vt:lpstr>About.IllinoisState.edu</vt:lpstr>
      <vt:lpstr>Additional 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 TechQual+ Survey Results</vt:lpstr>
      <vt:lpstr>The Survey Instrument</vt:lpstr>
      <vt:lpstr>Content</vt:lpstr>
      <vt:lpstr>§1. Connectivity and Access</vt:lpstr>
      <vt:lpstr>§2. Tech and Collaboration Services</vt:lpstr>
      <vt:lpstr>§3. Support and Training</vt:lpstr>
      <vt:lpstr>§4. Quality of ISU IT Services</vt:lpstr>
      <vt:lpstr>Question Format</vt:lpstr>
      <vt:lpstr>Adequacy of Service Performance</vt:lpstr>
      <vt:lpstr>Findings</vt:lpstr>
      <vt:lpstr>Adequacy Gaps</vt:lpstr>
      <vt:lpstr>Positive Perceptions</vt:lpstr>
      <vt:lpstr>Negative Perceptions</vt:lpstr>
      <vt:lpstr>Neutral Perceptions</vt:lpstr>
      <vt:lpstr>PowerPoint Presentation</vt:lpstr>
      <vt:lpstr>Responses Filtered by Role </vt:lpstr>
      <vt:lpstr>Faculty</vt:lpstr>
      <vt:lpstr>Students</vt:lpstr>
      <vt:lpstr>Staff</vt:lpstr>
      <vt:lpstr>Carnegie Group Comparison</vt:lpstr>
      <vt:lpstr>ISU Mean Adequacy Score Exceeds Peer Group</vt:lpstr>
      <vt:lpstr>ISU Mean Adequacy Score is Below Peer Group</vt:lpstr>
      <vt:lpstr>ISU Mean Adequacy Score is Below Peer Group</vt:lpstr>
      <vt:lpstr>Changes in the Mean Values of Minimum Expectations</vt:lpstr>
      <vt:lpstr>PowerPoint Presentation</vt:lpstr>
      <vt:lpstr>TechQual Comments - the words</vt:lpstr>
      <vt:lpstr>TechQual Comment Themes</vt:lpstr>
      <vt:lpstr>PowerPoint Presentation</vt:lpstr>
      <vt:lpstr>PowerPoint Presentation</vt:lpstr>
      <vt:lpstr>ITSM News</vt:lpstr>
      <vt:lpstr>We’ve moved?!</vt:lpstr>
      <vt:lpstr>ReggieNet Adoption</vt:lpstr>
      <vt:lpstr>ReggieNet 19.3</vt:lpstr>
      <vt:lpstr>ReggieNet 20</vt:lpstr>
      <vt:lpstr>PeopleSoft Gets a new Home!</vt:lpstr>
      <vt:lpstr>PeopleSofts New Home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38</cp:revision>
  <dcterms:created xsi:type="dcterms:W3CDTF">2016-07-01T14:13:07Z</dcterms:created>
  <dcterms:modified xsi:type="dcterms:W3CDTF">2019-12-06T13:50:13Z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0x010100D682AB5BAEC8E648A2742CACB06F527E</vt:lpwstr>
  </property>
</Properties>
</file>