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7"/>
  </p:notesMasterIdLst>
  <p:sldIdLst>
    <p:sldId id="256" r:id="rId5"/>
    <p:sldId id="261" r:id="rId6"/>
    <p:sldId id="262" r:id="rId7"/>
    <p:sldId id="271" r:id="rId8"/>
    <p:sldId id="292" r:id="rId9"/>
    <p:sldId id="360" r:id="rId10"/>
    <p:sldId id="361" r:id="rId11"/>
    <p:sldId id="362" r:id="rId12"/>
    <p:sldId id="363" r:id="rId13"/>
    <p:sldId id="369" r:id="rId14"/>
    <p:sldId id="365" r:id="rId15"/>
    <p:sldId id="366" r:id="rId16"/>
    <p:sldId id="370" r:id="rId17"/>
    <p:sldId id="357" r:id="rId18"/>
    <p:sldId id="260" r:id="rId19"/>
    <p:sldId id="371" r:id="rId20"/>
    <p:sldId id="372" r:id="rId21"/>
    <p:sldId id="373" r:id="rId22"/>
    <p:sldId id="374" r:id="rId23"/>
    <p:sldId id="375" r:id="rId24"/>
    <p:sldId id="270" r:id="rId25"/>
    <p:sldId id="330" r:id="rId26"/>
    <p:sldId id="331" r:id="rId27"/>
    <p:sldId id="332" r:id="rId28"/>
    <p:sldId id="285" r:id="rId29"/>
    <p:sldId id="303" r:id="rId30"/>
    <p:sldId id="286" r:id="rId31"/>
    <p:sldId id="272" r:id="rId32"/>
    <p:sldId id="358" r:id="rId33"/>
    <p:sldId id="359" r:id="rId34"/>
    <p:sldId id="273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29" r:id="rId50"/>
    <p:sldId id="354" r:id="rId51"/>
    <p:sldId id="280" r:id="rId52"/>
    <p:sldId id="349" r:id="rId53"/>
    <p:sldId id="350" r:id="rId54"/>
    <p:sldId id="351" r:id="rId55"/>
    <p:sldId id="352" r:id="rId56"/>
    <p:sldId id="353" r:id="rId57"/>
    <p:sldId id="287" r:id="rId58"/>
    <p:sldId id="333" r:id="rId59"/>
    <p:sldId id="334" r:id="rId60"/>
    <p:sldId id="328" r:id="rId61"/>
    <p:sldId id="289" r:id="rId62"/>
    <p:sldId id="290" r:id="rId63"/>
    <p:sldId id="327" r:id="rId64"/>
    <p:sldId id="291" r:id="rId65"/>
    <p:sldId id="259" r:id="rId6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47" autoAdjust="0"/>
  </p:normalViewPr>
  <p:slideViewPr>
    <p:cSldViewPr snapToGrid="0" snapToObjects="1">
      <p:cViewPr varScale="1">
        <p:scale>
          <a:sx n="71" d="100"/>
          <a:sy n="71" d="100"/>
        </p:scale>
        <p:origin x="1134" y="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4000000</c:v>
                </c:pt>
                <c:pt idx="1">
                  <c:v>4000000</c:v>
                </c:pt>
                <c:pt idx="2">
                  <c:v>2900000</c:v>
                </c:pt>
                <c:pt idx="3">
                  <c:v>1900000</c:v>
                </c:pt>
                <c:pt idx="4">
                  <c:v>1350000</c:v>
                </c:pt>
                <c:pt idx="5">
                  <c:v>1300000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D1-4AC8-8DB1-7BD8B015A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677448"/>
        <c:axId val="225679744"/>
      </c:scatterChart>
      <c:valAx>
        <c:axId val="225677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679744"/>
        <c:crosses val="autoZero"/>
        <c:crossBetween val="midCat"/>
      </c:valAx>
      <c:valAx>
        <c:axId val="22567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677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0.16069</cdr:x>
      <cdr:y>0.05964</cdr:y>
    </cdr:from>
    <cdr:to>
      <cdr:x>0.33705</cdr:x>
      <cdr:y>0.12956</cdr:y>
    </cdr:to>
    <cdr:sp macro="" textlink="">
      <cdr:nvSpPr>
        <cdr:cNvPr id="2" name="TextBox 81"/>
        <cdr:cNvSpPr txBox="1"/>
      </cdr:nvSpPr>
      <cdr:spPr>
        <a:xfrm xmlns:a="http://schemas.openxmlformats.org/drawingml/2006/main">
          <a:off x="902704" y="196875"/>
          <a:ext cx="990705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Birth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116B-E64A-4402-9E33-5034869FECF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91991-E1DA-4870-93A6-DCFFECC4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2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5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3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2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8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9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163E-CF34-464F-A8B7-967A82B011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8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163E-CF34-464F-A8B7-967A82B011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1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5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nursing</a:t>
            </a:r>
            <a:r>
              <a:rPr lang="en-US" b="1" dirty="0">
                <a:effectLst/>
              </a:rPr>
              <a:t>2,950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(2.70%)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dirty="0">
                <a:effectLst/>
              </a:rPr>
              <a:t>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en-US" b="1" dirty="0">
                <a:effectLst/>
              </a:rPr>
              <a:t>1,841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(1.69%)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3.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</a:t>
            </a:r>
            <a:r>
              <a:rPr lang="en-US" b="1" dirty="0">
                <a:effectLst/>
              </a:rPr>
              <a:t>1,453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(1.33%)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4.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</a:t>
            </a:r>
            <a:r>
              <a:rPr lang="en-US" b="1" dirty="0">
                <a:effectLst/>
              </a:rPr>
              <a:t>1,317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(1.21%)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5.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</a:t>
            </a:r>
            <a:r>
              <a:rPr lang="en-US" b="1" dirty="0">
                <a:effectLst/>
              </a:rPr>
              <a:t>1,303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(1.19%)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6.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en-US" b="1" dirty="0">
                <a:effectLst/>
              </a:rPr>
              <a:t>1,044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(0.96%)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7.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en-US" b="1" dirty="0">
                <a:effectLst/>
              </a:rPr>
              <a:t>924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(0.85%)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8.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</a:t>
            </a:r>
            <a:r>
              <a:rPr lang="en-US" b="1" dirty="0">
                <a:effectLst/>
              </a:rPr>
              <a:t>801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(0.73%)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9.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</a:t>
            </a:r>
            <a:r>
              <a:rPr lang="en-US" b="1" dirty="0">
                <a:effectLst/>
              </a:rPr>
              <a:t>791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(0.72%)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10.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n-US" b="1" dirty="0">
                <a:effectLst/>
              </a:rPr>
              <a:t>740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(0.68%)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11.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biology</a:t>
            </a:r>
            <a:r>
              <a:rPr lang="en-US" b="1" dirty="0">
                <a:effectLst/>
              </a:rPr>
              <a:t>656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(0.60%)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12.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therapy</a:t>
            </a:r>
            <a:r>
              <a:rPr lang="en-US" b="1" dirty="0">
                <a:effectLst/>
              </a:rPr>
              <a:t>646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(0.59%)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13.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accounting</a:t>
            </a:r>
            <a:r>
              <a:rPr lang="en-US" b="1" dirty="0">
                <a:effectLst/>
              </a:rPr>
              <a:t>616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(0.56%)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14.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</a:t>
            </a:r>
            <a:r>
              <a:rPr lang="en-US" b="1" dirty="0">
                <a:effectLst/>
              </a:rPr>
              <a:t>592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(0.54%)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15.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psychology</a:t>
            </a:r>
            <a:r>
              <a:rPr lang="en-US" b="1" dirty="0">
                <a:effectLst/>
              </a:rPr>
              <a:t>590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(0.54%)</a:t>
            </a: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16.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</a:t>
            </a:r>
            <a:r>
              <a:rPr lang="en-US" b="1" dirty="0">
                <a:effectLst/>
              </a:rPr>
              <a:t>587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(0.54%)</a:t>
            </a:r>
            <a:endParaRPr lang="en-US" b="1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163E-CF34-464F-A8B7-967A82B011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3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2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44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9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8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7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3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0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3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6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8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4B07F-9D7B-4E14-A959-104BD8CA3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63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4B07F-9D7B-4E14-A959-104BD8CA3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2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.png"/><Relationship Id="rId7" Type="http://schemas.openxmlformats.org/officeDocument/2006/relationships/hyperlink" Target="https://nscresearchcenter.org/wp-content/uploads/NSC_Signature_Report_14_StateSupp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s.gov/news.release/hsgec.nr0.htm" TargetMode="External"/><Relationship Id="rId5" Type="http://schemas.openxmlformats.org/officeDocument/2006/relationships/hyperlink" Target="https://nces.ed.gov/fastfacts/display.asp?id=372" TargetMode="External"/><Relationship Id="rId4" Type="http://schemas.openxmlformats.org/officeDocument/2006/relationships/hyperlink" Target="https://www.cdc.gov/nchs/fastats/births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1030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25" y="4327023"/>
            <a:ext cx="29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Email: isucit@illinoisstate.edu</a:t>
            </a:r>
          </a:p>
        </p:txBody>
      </p:sp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Transformation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989E53-60F5-4795-98A4-673007F59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8107"/>
            <a:ext cx="8229600" cy="166728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200" dirty="0"/>
              <a:t>Digital Transformation in Higher Education</a:t>
            </a:r>
          </a:p>
          <a:p>
            <a:pPr marL="0" indent="0" algn="ctr">
              <a:buNone/>
            </a:pPr>
            <a:r>
              <a:rPr lang="en-US" dirty="0"/>
              <a:t>requires </a:t>
            </a:r>
          </a:p>
          <a:p>
            <a:pPr marL="0" indent="0" algn="ctr">
              <a:buNone/>
            </a:pPr>
            <a:r>
              <a:rPr lang="en-US" dirty="0"/>
              <a:t>better definition</a:t>
            </a:r>
          </a:p>
          <a:p>
            <a:pPr marL="0" indent="0" algn="ctr">
              <a:buNone/>
            </a:pPr>
            <a:r>
              <a:rPr lang="en-US" dirty="0"/>
              <a:t>clearer objectives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1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8" y="92580"/>
            <a:ext cx="8956951" cy="49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8" y="92580"/>
            <a:ext cx="8956951" cy="4959093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07848" y="92580"/>
            <a:ext cx="8957571" cy="499377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7013" y="3981247"/>
            <a:ext cx="811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4,000,000 	are born every year in the US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Centers for Disease Control and Prevention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Births and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Natality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4,000,000 	enroll in 9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grade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National Center for Education stats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Fast Facts 2018)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2,900,000 	graduate high school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Bureau of Labor Statistics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College Enrollment and Work Activity of Recent High School and College Graduates 	Summary2018)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1,900,000 	enroll in college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Bureau of Labor Statistics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College Enrollment and Work Activity of Recent High School and College Graduates Summary2018)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1,395,000 	make it to sophomore (73.4% of Freshmen enrolled-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National Clearing House Research Center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FIRST-YEAR PERSISTENCE AND RETENTION)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1,300,000 graduate in 6 years (68.61% of Freshmen enrolled, National Clearing House)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8" name="Chart 57"/>
          <p:cNvGraphicFramePr/>
          <p:nvPr>
            <p:extLst/>
          </p:nvPr>
        </p:nvGraphicFramePr>
        <p:xfrm>
          <a:off x="1697621" y="234134"/>
          <a:ext cx="5617579" cy="330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2371725" y="435770"/>
            <a:ext cx="228600" cy="214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4" name="Oval 63"/>
          <p:cNvSpPr/>
          <p:nvPr/>
        </p:nvSpPr>
        <p:spPr>
          <a:xfrm>
            <a:off x="4614862" y="431009"/>
            <a:ext cx="228600" cy="214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5" name="Oval 64"/>
          <p:cNvSpPr/>
          <p:nvPr/>
        </p:nvSpPr>
        <p:spPr>
          <a:xfrm>
            <a:off x="5253037" y="1216820"/>
            <a:ext cx="228600" cy="214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6" name="Oval 65"/>
          <p:cNvSpPr/>
          <p:nvPr/>
        </p:nvSpPr>
        <p:spPr>
          <a:xfrm>
            <a:off x="5412580" y="1777571"/>
            <a:ext cx="228600" cy="214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7" name="Oval 66"/>
          <p:cNvSpPr/>
          <p:nvPr/>
        </p:nvSpPr>
        <p:spPr>
          <a:xfrm>
            <a:off x="5526880" y="2095126"/>
            <a:ext cx="228600" cy="214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68" name="Oval 67"/>
          <p:cNvSpPr/>
          <p:nvPr/>
        </p:nvSpPr>
        <p:spPr>
          <a:xfrm>
            <a:off x="6363890" y="2400301"/>
            <a:ext cx="228600" cy="2258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90932" y="1208560"/>
            <a:ext cx="69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-1,100,000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29162" y="1806045"/>
            <a:ext cx="69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-2,100,000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81637" y="1220895"/>
            <a:ext cx="990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 Graduation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34037" y="1750455"/>
            <a:ext cx="1365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Freshmen in college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7017" y="1459928"/>
            <a:ext cx="69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-1,000,000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67707" y="2118978"/>
            <a:ext cx="69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-2,605,000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14317" y="2080004"/>
            <a:ext cx="1365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Sophomores in college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22132" y="1950576"/>
            <a:ext cx="69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-505,000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72945" y="2422421"/>
            <a:ext cx="69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-2,700,000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63627" y="2386811"/>
            <a:ext cx="81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Grad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40137" y="2236717"/>
            <a:ext cx="69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-95,000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843462" y="395195"/>
            <a:ext cx="990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37785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Transformation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989E53-60F5-4795-98A4-673007F59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175"/>
            <a:ext cx="8229600" cy="2277302"/>
          </a:xfrm>
        </p:spPr>
        <p:txBody>
          <a:bodyPr>
            <a:normAutofit/>
          </a:bodyPr>
          <a:lstStyle/>
          <a:p>
            <a:r>
              <a:rPr lang="en-US" dirty="0"/>
              <a:t>People – culture change</a:t>
            </a:r>
          </a:p>
          <a:p>
            <a:r>
              <a:rPr lang="en-US" dirty="0"/>
              <a:t>Process – flexible and agile governance</a:t>
            </a:r>
          </a:p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62919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Transformation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10" name="Picture 9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989E53-60F5-4795-98A4-673007F59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175"/>
            <a:ext cx="8229600" cy="3120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can you do?</a:t>
            </a:r>
          </a:p>
          <a:p>
            <a:r>
              <a:rPr lang="en-US" sz="2400" dirty="0"/>
              <a:t>Know you make a difference. </a:t>
            </a:r>
          </a:p>
          <a:p>
            <a:r>
              <a:rPr lang="en-US" sz="2400" dirty="0"/>
              <a:t>Connect with faculty, students, and administrators</a:t>
            </a:r>
          </a:p>
          <a:p>
            <a:r>
              <a:rPr lang="en-US" sz="2400" dirty="0"/>
              <a:t>Experiment. Scale up. Experiment big.</a:t>
            </a:r>
          </a:p>
        </p:txBody>
      </p:sp>
    </p:spTree>
    <p:extLst>
      <p:ext uri="{BB962C8B-B14F-4D97-AF65-F5344CB8AC3E}">
        <p14:creationId xmlns:p14="http://schemas.microsoft.com/office/powerpoint/2010/main" val="27871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 – Client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Tyler Piper</a:t>
            </a:r>
          </a:p>
          <a:p>
            <a:pPr marL="0" indent="0" algn="ctr">
              <a:buNone/>
            </a:pPr>
            <a:r>
              <a:rPr lang="en-US" dirty="0"/>
              <a:t>Interim Assistant 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87762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Cherwell Record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Classification System Working Group – January 2019</a:t>
            </a:r>
          </a:p>
          <a:p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Current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10 Services, 71 Categories, ~65 Unique Subcategories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Ambiguous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Difficult to find what you need.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Unused or incorrectly used options</a:t>
            </a:r>
          </a:p>
          <a:p>
            <a:pPr marL="457200" lvl="1" indent="0">
              <a:buNone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Future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None of those things!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Cherwell My Work 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Work – Campus Wide Default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 Support (Incidents, Requests, &amp; Tasks)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3" y="2247686"/>
            <a:ext cx="5160306" cy="28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Cherwell My Work 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Work Extended – Campus Wide Default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Level Support</a:t>
            </a:r>
          </a:p>
          <a:p>
            <a:pPr lvl="1"/>
            <a:r>
              <a:rPr lang="en-US" dirty="0"/>
              <a:t>Incident, Requests, Tasks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dirty="0"/>
              <a:t>Additions: Change, Problem, Projects, &amp; Tech Alerts</a:t>
            </a:r>
          </a:p>
        </p:txBody>
      </p:sp>
    </p:spTree>
    <p:extLst>
      <p:ext uri="{BB962C8B-B14F-4D97-AF65-F5344CB8AC3E}">
        <p14:creationId xmlns:p14="http://schemas.microsoft.com/office/powerpoint/2010/main" val="357837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Work-Extended Dashboard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90" y="874712"/>
            <a:ext cx="6384616" cy="3506879"/>
          </a:xfrm>
        </p:spPr>
      </p:pic>
    </p:spTree>
    <p:extLst>
      <p:ext uri="{BB962C8B-B14F-4D97-AF65-F5344CB8AC3E}">
        <p14:creationId xmlns:p14="http://schemas.microsoft.com/office/powerpoint/2010/main" val="46407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Dean Plumadore as the Emcee</a:t>
            </a:r>
          </a:p>
          <a:p>
            <a:r>
              <a:rPr lang="en-US" dirty="0"/>
              <a:t>Sponsors: AT, OAT, SAIT, </a:t>
            </a:r>
            <a:r>
              <a:rPr lang="en-US" dirty="0" err="1"/>
              <a:t>TechZone</a:t>
            </a:r>
            <a:r>
              <a:rPr lang="en-US" dirty="0"/>
              <a:t>, and COB</a:t>
            </a:r>
          </a:p>
          <a:p>
            <a:r>
              <a:rPr lang="en-US" dirty="0"/>
              <a:t>Suggestion Box</a:t>
            </a:r>
          </a:p>
          <a:p>
            <a:r>
              <a:rPr lang="en-US" dirty="0"/>
              <a:t>After Event at the Buffalo Wild Wings (B Dubs) </a:t>
            </a:r>
          </a:p>
          <a:p>
            <a:r>
              <a:rPr lang="en-US" dirty="0" err="1"/>
              <a:t>CITnow</a:t>
            </a:r>
            <a:r>
              <a:rPr lang="en-US" dirty="0"/>
              <a:t> – still a thing, next one’s </a:t>
            </a:r>
            <a:r>
              <a:rPr lang="en-US"/>
              <a:t>not planned.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83196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Coordinator 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Cherwell Request Routing – AT Incident Coordinators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Email: AT CS - Incident Coordinators </a:t>
            </a:r>
          </a:p>
          <a:p>
            <a:pPr marL="0" indent="0">
              <a:buNone/>
            </a:pPr>
            <a:r>
              <a:rPr lang="en-US" sz="2800" dirty="0"/>
              <a:t>	ATCS-IncidentCoordinators@ilstu.edu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Report Impacts/Outages: Call the TSC at 438-4357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Administrative Technologies -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Arturo Ramirez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49730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BF9B7-D55C-1441-AC36-3C49C0F55BAB}"/>
              </a:ext>
            </a:extLst>
          </p:cNvPr>
          <p:cNvSpPr txBox="1"/>
          <p:nvPr/>
        </p:nvSpPr>
        <p:spPr>
          <a:xfrm>
            <a:off x="272519" y="118735"/>
            <a:ext cx="859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F Pro Display" pitchFamily="2" charset="0"/>
                <a:ea typeface="SF Pro Display" pitchFamily="2" charset="0"/>
              </a:rPr>
              <a:t>Something old, something new…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9CA9C-A7E1-5E4F-B474-620E269E8BD9}"/>
              </a:ext>
            </a:extLst>
          </p:cNvPr>
          <p:cNvSpPr txBox="1"/>
          <p:nvPr/>
        </p:nvSpPr>
        <p:spPr>
          <a:xfrm>
            <a:off x="488159" y="947501"/>
            <a:ext cx="7911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SharePoint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F Pro Display Medium" pitchFamily="2" charset="0"/>
                <a:ea typeface="SF Pro Display Medium" pitchFamily="2" charset="0"/>
              </a:rPr>
              <a:t>600 sites left, down from original 2200+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170 faculty sites (on hold until Campus Press)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264 moving soon (CAS has a bunch starting in Dec)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166 read-only sites</a:t>
            </a:r>
          </a:p>
          <a:p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New technologies in the horizon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F Pro Display Medium" pitchFamily="2" charset="0"/>
                <a:ea typeface="SF Pro Display Medium" pitchFamily="2" charset="0"/>
              </a:rPr>
              <a:t>Automated testing (</a:t>
            </a:r>
            <a:r>
              <a:rPr lang="en-US" sz="2000" dirty="0" err="1">
                <a:latin typeface="SF Pro Display Medium" pitchFamily="2" charset="0"/>
                <a:ea typeface="SF Pro Display Medium" pitchFamily="2" charset="0"/>
              </a:rPr>
              <a:t>Katalon</a:t>
            </a:r>
            <a:r>
              <a:rPr lang="en-US" sz="2000" dirty="0">
                <a:latin typeface="SF Pro Display Medium" pitchFamily="2" charset="0"/>
                <a:ea typeface="SF Pro Display Medium" pitchFamily="2" charset="0"/>
              </a:rPr>
              <a:t>), Load testing (Gatling)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F Pro Display Medium" pitchFamily="2" charset="0"/>
                <a:ea typeface="SF Pro Display Medium" pitchFamily="2" charset="0"/>
              </a:rPr>
              <a:t>Chat bots, virtual assistants, API management platforms, low-code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   </a:t>
            </a:r>
            <a:endParaRPr lang="en-US" sz="2000" dirty="0">
              <a:latin typeface="SF Pro Display Medium" pitchFamily="2" charset="0"/>
              <a:ea typeface="SF Pro Displ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82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BF9B7-D55C-1441-AC36-3C49C0F55BAB}"/>
              </a:ext>
            </a:extLst>
          </p:cNvPr>
          <p:cNvSpPr txBox="1"/>
          <p:nvPr/>
        </p:nvSpPr>
        <p:spPr>
          <a:xfrm>
            <a:off x="272519" y="118735"/>
            <a:ext cx="859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F Pro Display" pitchFamily="2" charset="0"/>
                <a:ea typeface="SF Pro Display" pitchFamily="2" charset="0"/>
              </a:rPr>
              <a:t>Enhancements to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9CA9C-A7E1-5E4F-B474-620E269E8BD9}"/>
              </a:ext>
            </a:extLst>
          </p:cNvPr>
          <p:cNvSpPr txBox="1"/>
          <p:nvPr/>
        </p:nvSpPr>
        <p:spPr>
          <a:xfrm>
            <a:off x="488159" y="947501"/>
            <a:ext cx="7911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CourseFinder.IllinoisState.edu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to entire Course Catalog</a:t>
            </a:r>
          </a:p>
          <a:p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My.IllinoisState.edu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F Pro Display Medium" pitchFamily="2" charset="0"/>
                <a:ea typeface="SF Pro Display Medium" pitchFamily="2" charset="0"/>
              </a:rPr>
              <a:t>Enhanced performance</a:t>
            </a:r>
          </a:p>
          <a:p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   </a:t>
            </a:r>
            <a:endParaRPr lang="en-US" sz="2000" dirty="0">
              <a:latin typeface="SF Pro Display Medium" pitchFamily="2" charset="0"/>
              <a:ea typeface="SF Pro Display Mediu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657" y="1676532"/>
            <a:ext cx="5537128" cy="34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BF9B7-D55C-1441-AC36-3C49C0F55BAB}"/>
              </a:ext>
            </a:extLst>
          </p:cNvPr>
          <p:cNvSpPr txBox="1"/>
          <p:nvPr/>
        </p:nvSpPr>
        <p:spPr>
          <a:xfrm>
            <a:off x="130625" y="118735"/>
            <a:ext cx="859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F Pro Display" pitchFamily="2" charset="0"/>
                <a:ea typeface="SF Pro Display" pitchFamily="2" charset="0"/>
              </a:rPr>
              <a:t>Search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37" y="792425"/>
            <a:ext cx="3645161" cy="3254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05" y="69489"/>
            <a:ext cx="2790400" cy="500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536" y="24139"/>
            <a:ext cx="4425315" cy="5098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9CA9C-A7E1-5E4F-B474-620E269E8BD9}"/>
              </a:ext>
            </a:extLst>
          </p:cNvPr>
          <p:cNvSpPr txBox="1"/>
          <p:nvPr/>
        </p:nvSpPr>
        <p:spPr>
          <a:xfrm>
            <a:off x="4602516" y="553362"/>
            <a:ext cx="372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Search terms fall 2018</a:t>
            </a:r>
          </a:p>
        </p:txBody>
      </p:sp>
      <p:pic>
        <p:nvPicPr>
          <p:cNvPr id="8" name="Picture 4" descr="Image result for Image ne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52" y="4571686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5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pPr marL="0" indent="0" algn="ctr">
              <a:buNone/>
            </a:pPr>
            <a:r>
              <a:rPr lang="en-US" b="1" dirty="0"/>
              <a:t>CIT MVP Awards</a:t>
            </a:r>
          </a:p>
          <a:p>
            <a:pPr algn="ctr"/>
            <a:r>
              <a:rPr lang="en-US" sz="2800" dirty="0"/>
              <a:t>Full-Time Award - $1,000, August CIT</a:t>
            </a:r>
          </a:p>
          <a:p>
            <a:pPr algn="ctr"/>
            <a:r>
              <a:rPr lang="en-US" sz="2800" b="1" dirty="0">
                <a:effectLst>
                  <a:reflection blurRad="6350" stA="50000" endA="300" endPos="50000" dist="29997" dir="5400000" sy="-100000" algn="bl" rotWithShape="0"/>
                </a:effectLst>
              </a:rPr>
              <a:t>Student Award - $500, April </a:t>
            </a:r>
            <a:r>
              <a:rPr lang="en-US" sz="2800" b="1" dirty="0" err="1">
                <a:effectLst>
                  <a:reflection blurRad="6350" stA="50000" endA="300" endPos="50000" dist="29997" dir="5400000" sy="-100000" algn="bl" rotWithShape="0"/>
                </a:effectLst>
              </a:rPr>
              <a:t>CITx</a:t>
            </a:r>
            <a:endParaRPr lang="en-US" sz="28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en-US" sz="2800" dirty="0"/>
              <a:t>Put towards professional development</a:t>
            </a:r>
          </a:p>
          <a:p>
            <a:pPr algn="ctr"/>
            <a:r>
              <a:rPr lang="en-US" sz="2800" dirty="0"/>
              <a:t>Link is live</a:t>
            </a:r>
          </a:p>
          <a:p>
            <a:pPr algn="ctr"/>
            <a:r>
              <a:rPr lang="en-US" sz="2800" dirty="0"/>
              <a:t>Thanks to Charley, Mark, and Rob for the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796279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643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Student CIT MVP Award</a:t>
            </a:r>
          </a:p>
          <a:p>
            <a:r>
              <a:rPr lang="en-US" dirty="0"/>
              <a:t>Anyone can nominate a Student Tech </a:t>
            </a:r>
          </a:p>
          <a:p>
            <a:r>
              <a:rPr lang="en-US" dirty="0"/>
              <a:t>Been a Student Tech </a:t>
            </a:r>
          </a:p>
          <a:p>
            <a:r>
              <a:rPr lang="en-US" dirty="0"/>
              <a:t>Eligible to win once every 4 years</a:t>
            </a:r>
          </a:p>
          <a:p>
            <a:r>
              <a:rPr lang="en-US" dirty="0"/>
              <a:t>https://cit.illinoisstate.edu/awards/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55748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Redbirds of a Feather Sessions</a:t>
            </a:r>
          </a:p>
          <a:p>
            <a:pPr lvl="1" fontAlgn="ctr"/>
            <a:r>
              <a:rPr lang="en-US" dirty="0"/>
              <a:t>Everything Endpoint</a:t>
            </a:r>
          </a:p>
          <a:p>
            <a:pPr lvl="2" fontAlgn="ctr"/>
            <a:r>
              <a:rPr lang="en-US" dirty="0"/>
              <a:t>Jeff Grabb in 131</a:t>
            </a:r>
          </a:p>
          <a:p>
            <a:pPr lvl="1" fontAlgn="ctr"/>
            <a:r>
              <a:rPr lang="en-US" dirty="0"/>
              <a:t>Collaboration – Shared Goals and Shared Creation</a:t>
            </a:r>
          </a:p>
          <a:p>
            <a:pPr lvl="2" fontAlgn="ctr"/>
            <a:r>
              <a:rPr lang="en-US" dirty="0"/>
              <a:t>Bill Hamann in 150</a:t>
            </a:r>
          </a:p>
          <a:p>
            <a:pPr lvl="1" fontAlgn="ctr"/>
            <a:r>
              <a:rPr lang="en-US" dirty="0"/>
              <a:t>Take Charge of your IT Career at ISU</a:t>
            </a:r>
          </a:p>
          <a:p>
            <a:pPr lvl="2" fontAlgn="ctr"/>
            <a:r>
              <a:rPr lang="en-US" dirty="0" err="1"/>
              <a:t>Andee</a:t>
            </a:r>
            <a:r>
              <a:rPr lang="en-US" dirty="0"/>
              <a:t> Radliff and Dean Plumadore in 148</a:t>
            </a:r>
          </a:p>
          <a:p>
            <a:pPr lvl="1" fontAlgn="ctr"/>
            <a:r>
              <a:rPr lang="en-US" dirty="0"/>
              <a:t>MS Teams – Anything Goes!</a:t>
            </a:r>
          </a:p>
          <a:p>
            <a:pPr lvl="2" fontAlgn="ctr"/>
            <a:r>
              <a:rPr lang="en-US" dirty="0"/>
              <a:t>Paul Unsbee in 149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10" name="Picture 9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 - 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Craig Jackson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98624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AT/ION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28" y="1969891"/>
            <a:ext cx="8229600" cy="22859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Eduroam</a:t>
            </a:r>
            <a:r>
              <a:rPr lang="en-US" dirty="0"/>
              <a:t> - January 2019</a:t>
            </a:r>
          </a:p>
          <a:p>
            <a:pPr lvl="1"/>
            <a:r>
              <a:rPr lang="en-US" dirty="0"/>
              <a:t>Secure, worldwide roaming access</a:t>
            </a:r>
          </a:p>
          <a:p>
            <a:pPr lvl="1"/>
            <a:r>
              <a:rPr lang="en-US" dirty="0"/>
              <a:t>Internet access at any participating institution</a:t>
            </a:r>
          </a:p>
          <a:p>
            <a:pPr lvl="1"/>
            <a:r>
              <a:rPr lang="en-US" dirty="0"/>
              <a:t>101 countries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26" y="205979"/>
            <a:ext cx="3052402" cy="20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2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Redbirds of a Feather Sessions (</a:t>
            </a:r>
            <a:r>
              <a:rPr lang="en-US" dirty="0" err="1"/>
              <a:t>RoF</a:t>
            </a:r>
            <a:r>
              <a:rPr lang="en-US" dirty="0"/>
              <a:t>)</a:t>
            </a:r>
          </a:p>
          <a:p>
            <a:pPr lvl="1" fontAlgn="ctr"/>
            <a:r>
              <a:rPr lang="en-US" dirty="0"/>
              <a:t>Everything Endpoint</a:t>
            </a:r>
          </a:p>
          <a:p>
            <a:pPr lvl="2" fontAlgn="ctr"/>
            <a:r>
              <a:rPr lang="en-US" dirty="0"/>
              <a:t>Jeff Grabb in 131</a:t>
            </a:r>
          </a:p>
          <a:p>
            <a:pPr lvl="1" fontAlgn="ctr"/>
            <a:r>
              <a:rPr lang="en-US" dirty="0"/>
              <a:t>Collaboration – Shared Goals and Shared Creation</a:t>
            </a:r>
          </a:p>
          <a:p>
            <a:pPr lvl="2" fontAlgn="ctr"/>
            <a:r>
              <a:rPr lang="en-US" dirty="0"/>
              <a:t>Bill Hamann in 150</a:t>
            </a:r>
          </a:p>
          <a:p>
            <a:pPr lvl="1" fontAlgn="ctr"/>
            <a:r>
              <a:rPr lang="en-US" dirty="0"/>
              <a:t>Take Charge of your IT Career at ISU</a:t>
            </a:r>
          </a:p>
          <a:p>
            <a:pPr lvl="2" fontAlgn="ctr"/>
            <a:r>
              <a:rPr lang="en-US" dirty="0" err="1"/>
              <a:t>Andee</a:t>
            </a:r>
            <a:r>
              <a:rPr lang="en-US" dirty="0"/>
              <a:t> Radliff and Dean Plumadore in 148</a:t>
            </a:r>
          </a:p>
          <a:p>
            <a:pPr lvl="1" fontAlgn="ctr"/>
            <a:r>
              <a:rPr lang="en-US" dirty="0"/>
              <a:t>MS Teams – Anything Goes!</a:t>
            </a:r>
          </a:p>
          <a:p>
            <a:pPr lvl="2" fontAlgn="ctr"/>
            <a:r>
              <a:rPr lang="en-US" dirty="0"/>
              <a:t>Paul Unsbee in 149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10" name="Picture 9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19" y="4448483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AT/ION – Phone 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05" y="881907"/>
            <a:ext cx="5271786" cy="3379685"/>
          </a:xfrm>
          <a:prstGeom prst="rect">
            <a:avLst/>
          </a:prstGeom>
        </p:spPr>
      </p:pic>
      <p:pic>
        <p:nvPicPr>
          <p:cNvPr id="7" name="Picture 6" descr="Image result for Image n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9" name="Picture 6" descr="Image result for image twitte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6150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Affairs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Rob Bailey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828773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Timekeeping and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3CF0-CE4B-4D4A-B708-64D125E7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745" y="1200151"/>
            <a:ext cx="5597913" cy="2925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Planned Kronos upgrade for Winter break was cancelled due to rising costs</a:t>
            </a:r>
          </a:p>
          <a:p>
            <a:r>
              <a:rPr lang="en-US" dirty="0"/>
              <a:t>Cross functional team is currently drafting an RFP for a comprehensive timekeeping and employee scheduling solution.</a:t>
            </a:r>
          </a:p>
          <a:p>
            <a:r>
              <a:rPr lang="en-US" dirty="0"/>
              <a:t>This solution will be designed for enterprise-wide use.</a:t>
            </a:r>
          </a:p>
          <a:p>
            <a:r>
              <a:rPr lang="en-US" dirty="0"/>
              <a:t>All current users of both </a:t>
            </a:r>
            <a:r>
              <a:rPr lang="en-US" dirty="0" err="1"/>
              <a:t>timeclock.ilstu</a:t>
            </a:r>
            <a:r>
              <a:rPr lang="en-US" dirty="0"/>
              <a:t> and Kronos will be migrated to this new solution</a:t>
            </a:r>
          </a:p>
          <a:p>
            <a:r>
              <a:rPr lang="en-US" dirty="0" err="1"/>
              <a:t>Timeclock.ilstu</a:t>
            </a:r>
            <a:r>
              <a:rPr lang="en-US" dirty="0"/>
              <a:t> will continue to be supported for current users until new solution is deployed</a:t>
            </a:r>
          </a:p>
          <a:p>
            <a:r>
              <a:rPr lang="en-US" dirty="0"/>
              <a:t>Target for deployment is summer 2019 </a:t>
            </a:r>
          </a:p>
        </p:txBody>
      </p:sp>
      <p:pic>
        <p:nvPicPr>
          <p:cNvPr id="6" name="Picture 5" descr="A screen shot of a clock&#10;&#10;Description generated with high confidence">
            <a:extLst>
              <a:ext uri="{FF2B5EF4-FFF2-40B4-BE49-F238E27FC236}">
                <a16:creationId xmlns:a16="http://schemas.microsoft.com/office/drawing/2014/main" id="{30CDB29C-337A-43C4-BB44-5155C299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76" y="1296561"/>
            <a:ext cx="2550377" cy="25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52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3CF0-CE4B-4D4A-B708-64D125E7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28" y="1200151"/>
            <a:ext cx="5675971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Knack low-code solution has been in place for about a year now </a:t>
            </a:r>
          </a:p>
          <a:p>
            <a:r>
              <a:rPr lang="en-US" dirty="0"/>
              <a:t>Great success in providing departments solutions for items that lack vendor solutions, but don’t need full stack development</a:t>
            </a:r>
          </a:p>
          <a:p>
            <a:r>
              <a:rPr lang="en-US" dirty="0"/>
              <a:t>Several IT units have been using the solution successfully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95D1-D2DF-4AD8-8D77-19357AF96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1" y="2128893"/>
            <a:ext cx="2266667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58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Police Blotter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1FD88-A332-48ED-8C12-0785E41F8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2" y="1063229"/>
            <a:ext cx="3623328" cy="2843753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2D3189B-C1AF-45CE-96F0-970FF678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37" y="1063229"/>
            <a:ext cx="3134531" cy="28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Risk Analysis</a:t>
            </a:r>
          </a:p>
        </p:txBody>
      </p:sp>
      <p:pic>
        <p:nvPicPr>
          <p:cNvPr id="6" name="Picture 5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63E2605A-0512-4381-B5A0-C91C0FEA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79" y="952022"/>
            <a:ext cx="5008841" cy="32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Programming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7D37EF-E1FC-439A-AB0F-092D3BB5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10" y="1144625"/>
            <a:ext cx="2805286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54B8B-6B91-4659-A7A1-42629E94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30" y="1144625"/>
            <a:ext cx="332260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453A6-995A-4D7B-BCE0-EB2A2D57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04" y="1666859"/>
            <a:ext cx="5602593" cy="2644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75C2A-D23B-4E14-A237-1B8F9AA9B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91" y="1666859"/>
            <a:ext cx="4542671" cy="12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E4B744-C0D4-4720-B88A-AAA8C25F8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538" y="1225613"/>
            <a:ext cx="3478320" cy="26922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15B01C-5A8B-442C-9C77-4BE47B1E92DF}"/>
              </a:ext>
            </a:extLst>
          </p:cNvPr>
          <p:cNvSpPr txBox="1">
            <a:spLocks/>
          </p:cNvSpPr>
          <p:nvPr/>
        </p:nvSpPr>
        <p:spPr>
          <a:xfrm>
            <a:off x="4422710" y="1200151"/>
            <a:ext cx="4264089" cy="27746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Campus Labs Engage is a comprehensive web and mobile application for the management of student engagement and involvement.</a:t>
            </a:r>
          </a:p>
        </p:txBody>
      </p:sp>
    </p:spTree>
    <p:extLst>
      <p:ext uri="{BB962C8B-B14F-4D97-AF65-F5344CB8AC3E}">
        <p14:creationId xmlns:p14="http://schemas.microsoft.com/office/powerpoint/2010/main" val="3469526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ackground.jpg">
            <a:extLst>
              <a:ext uri="{FF2B5EF4-FFF2-40B4-BE49-F238E27FC236}">
                <a16:creationId xmlns:a16="http://schemas.microsoft.com/office/drawing/2014/main" id="{934EF5FF-6A32-464A-85D6-88CB6554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20" y="347701"/>
            <a:ext cx="6304093" cy="665173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 Management</a:t>
            </a:r>
            <a:endParaRPr lang="en-US" sz="2400" dirty="0"/>
          </a:p>
        </p:txBody>
      </p:sp>
      <p:sp>
        <p:nvSpPr>
          <p:cNvPr id="4" name="AutoShape 2" descr="Image result for orgsyn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860758" y="1125875"/>
            <a:ext cx="3600943" cy="29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/>
              <a:t>Used for Registered Student Organizations (RSOs),Fraternities and Sororities, Sports Clubs, and Departments</a:t>
            </a:r>
          </a:p>
          <a:p>
            <a:r>
              <a:rPr lang="en-US" dirty="0"/>
              <a:t>Financial Management Tools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90492-EA63-4CB9-8804-2528BAE6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06" y="1125875"/>
            <a:ext cx="3654259" cy="29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CITx</a:t>
            </a:r>
            <a:r>
              <a:rPr lang="en-US" b="1" dirty="0"/>
              <a:t> Fall 2018 - Keynote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Jan Murphy</a:t>
            </a:r>
          </a:p>
          <a:p>
            <a:pPr marL="0" indent="0" algn="ctr">
              <a:buNone/>
            </a:pPr>
            <a:r>
              <a:rPr lang="en-US" dirty="0"/>
              <a:t>Provost</a:t>
            </a:r>
          </a:p>
          <a:p>
            <a:pPr marL="0" indent="0" algn="ctr">
              <a:buNone/>
            </a:pPr>
            <a:r>
              <a:rPr lang="en-US" dirty="0"/>
              <a:t>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ackground.jpg">
            <a:extLst>
              <a:ext uri="{FF2B5EF4-FFF2-40B4-BE49-F238E27FC236}">
                <a16:creationId xmlns:a16="http://schemas.microsoft.com/office/drawing/2014/main" id="{C0A278B6-6261-499E-842B-88B346558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66" y="347701"/>
            <a:ext cx="7638672" cy="665173"/>
          </a:xfrm>
        </p:spPr>
        <p:txBody>
          <a:bodyPr>
            <a:normAutofit fontScale="90000"/>
          </a:bodyPr>
          <a:lstStyle/>
          <a:p>
            <a:r>
              <a:rPr lang="en-US" dirty="0"/>
              <a:t>Event Management</a:t>
            </a:r>
            <a:endParaRPr lang="en-US" sz="2400" dirty="0"/>
          </a:p>
        </p:txBody>
      </p:sp>
      <p:sp>
        <p:nvSpPr>
          <p:cNvPr id="4" name="AutoShape 2" descr="Image result for orgsyn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900246" y="1125875"/>
            <a:ext cx="3704492" cy="33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dirty="0"/>
              <a:t>Public, Private, Targeted</a:t>
            </a:r>
          </a:p>
          <a:p>
            <a:pPr lvl="1"/>
            <a:r>
              <a:rPr lang="en-US" dirty="0"/>
              <a:t>Set Maximum Seats</a:t>
            </a:r>
          </a:p>
          <a:p>
            <a:pPr lvl="1"/>
            <a:r>
              <a:rPr lang="en-US" dirty="0"/>
              <a:t>Approval Process</a:t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r>
              <a:rPr lang="en-US" dirty="0"/>
              <a:t>Attendance Tracking </a:t>
            </a:r>
          </a:p>
          <a:p>
            <a:pPr lvl="1"/>
            <a:r>
              <a:rPr lang="en-US" dirty="0"/>
              <a:t>Card Swipe</a:t>
            </a:r>
          </a:p>
          <a:p>
            <a:pPr lvl="1"/>
            <a:r>
              <a:rPr lang="en-US" dirty="0"/>
              <a:t>Boarding Pass</a:t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r>
              <a:rPr lang="en-US" dirty="0"/>
              <a:t>Custom Forms</a:t>
            </a:r>
          </a:p>
          <a:p>
            <a:pPr lvl="1"/>
            <a:r>
              <a:rPr lang="en-US" dirty="0"/>
              <a:t>Conditional Logic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72D80-FE0E-4F61-8501-DF6F0BC3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66" y="1125875"/>
            <a:ext cx="3400721" cy="27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0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background.jpg">
            <a:extLst>
              <a:ext uri="{FF2B5EF4-FFF2-40B4-BE49-F238E27FC236}">
                <a16:creationId xmlns:a16="http://schemas.microsoft.com/office/drawing/2014/main" id="{8D31D4D9-AD40-497B-8D67-04A0C9CEB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7701"/>
            <a:ext cx="6081713" cy="665173"/>
          </a:xfrm>
        </p:spPr>
        <p:txBody>
          <a:bodyPr>
            <a:normAutofit fontScale="90000"/>
          </a:bodyPr>
          <a:lstStyle/>
          <a:p>
            <a:r>
              <a:rPr lang="en-US" dirty="0"/>
              <a:t>Mobile App</a:t>
            </a:r>
            <a:endParaRPr lang="en-US" sz="2400" dirty="0"/>
          </a:p>
        </p:txBody>
      </p:sp>
      <p:sp>
        <p:nvSpPr>
          <p:cNvPr id="4" name="AutoShape 2" descr="Image result for orgsyn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679902" y="1162510"/>
            <a:ext cx="3942276" cy="29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dirty="0"/>
              <a:t>Find Events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RSVP / Sign Up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Find Groups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Check-in to Events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mobile app co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0" y="833788"/>
            <a:ext cx="1761416" cy="31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bile app co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87" y="1337236"/>
            <a:ext cx="1831651" cy="31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54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ackground.jpg">
            <a:extLst>
              <a:ext uri="{FF2B5EF4-FFF2-40B4-BE49-F238E27FC236}">
                <a16:creationId xmlns:a16="http://schemas.microsoft.com/office/drawing/2014/main" id="{EC797274-0CC6-4D88-B965-72094A976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7" y="347701"/>
            <a:ext cx="7151914" cy="665173"/>
          </a:xfrm>
        </p:spPr>
        <p:txBody>
          <a:bodyPr>
            <a:normAutofit fontScale="90000"/>
          </a:bodyPr>
          <a:lstStyle/>
          <a:p>
            <a:r>
              <a:rPr lang="en-US" dirty="0"/>
              <a:t>Guided Pathways</a:t>
            </a:r>
            <a:endParaRPr lang="en-US" sz="2400" dirty="0"/>
          </a:p>
        </p:txBody>
      </p:sp>
      <p:sp>
        <p:nvSpPr>
          <p:cNvPr id="4" name="AutoShape 2" descr="Image result for orgsyn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232257" y="1114320"/>
            <a:ext cx="4280372" cy="304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Directed Path</a:t>
            </a:r>
          </a:p>
          <a:p>
            <a:r>
              <a:rPr lang="en-US" dirty="0"/>
              <a:t>Used for development and training programs such as ISU Leads</a:t>
            </a:r>
          </a:p>
          <a:p>
            <a:endParaRPr lang="en-US" dirty="0"/>
          </a:p>
        </p:txBody>
      </p:sp>
      <p:pic>
        <p:nvPicPr>
          <p:cNvPr id="2050" name="Picture 2" descr="Image result for campus labs engage guided path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8" y="832213"/>
            <a:ext cx="3448701" cy="34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50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ackground.jpg">
            <a:extLst>
              <a:ext uri="{FF2B5EF4-FFF2-40B4-BE49-F238E27FC236}">
                <a16:creationId xmlns:a16="http://schemas.microsoft.com/office/drawing/2014/main" id="{5E39F464-44EB-4E35-B613-5EE347B4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701"/>
            <a:ext cx="8186057" cy="665173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Involvement Tracking</a:t>
            </a:r>
            <a:endParaRPr lang="en-US" sz="2400" dirty="0"/>
          </a:p>
        </p:txBody>
      </p:sp>
      <p:sp>
        <p:nvSpPr>
          <p:cNvPr id="4" name="AutoShape 2" descr="Image result for orgsyn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386943" y="1162509"/>
            <a:ext cx="3559627" cy="28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dirty="0"/>
              <a:t>Co-Curricular Activities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Page Two Transcripts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Attendance Tracking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8" y="1121709"/>
            <a:ext cx="2766211" cy="29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96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background.jpg">
            <a:extLst>
              <a:ext uri="{FF2B5EF4-FFF2-40B4-BE49-F238E27FC236}">
                <a16:creationId xmlns:a16="http://schemas.microsoft.com/office/drawing/2014/main" id="{9FBEA2B1-AA9D-4E99-ACB7-C6586D109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47701"/>
            <a:ext cx="7903028" cy="665173"/>
          </a:xfrm>
        </p:spPr>
        <p:txBody>
          <a:bodyPr>
            <a:normAutofit fontScale="90000"/>
          </a:bodyPr>
          <a:lstStyle/>
          <a:p>
            <a:r>
              <a:rPr lang="en-US" dirty="0"/>
              <a:t>Secure Election Management</a:t>
            </a:r>
            <a:endParaRPr lang="en-US" sz="2400" dirty="0"/>
          </a:p>
        </p:txBody>
      </p:sp>
      <p:sp>
        <p:nvSpPr>
          <p:cNvPr id="4" name="AutoShape 2" descr="Image result for orgsyn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278086" y="1479675"/>
            <a:ext cx="4343400" cy="30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Organizational Elections</a:t>
            </a:r>
          </a:p>
          <a:p>
            <a:r>
              <a:rPr lang="en-US" dirty="0"/>
              <a:t>Campus-Wide Elections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0" y="1134487"/>
            <a:ext cx="3184807" cy="34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49" y="1479676"/>
            <a:ext cx="3184807" cy="1817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502" y="2819546"/>
            <a:ext cx="2870756" cy="12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6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4E135-77D9-4EEB-A274-18F0D79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453A6-995A-4D7B-BCE0-EB2A2D57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04" y="1666859"/>
            <a:ext cx="5602593" cy="2644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75C2A-D23B-4E14-A237-1B8F9AA9B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91" y="1666859"/>
            <a:ext cx="4542671" cy="1294055"/>
          </a:xfrm>
          <a:prstGeom prst="rect">
            <a:avLst/>
          </a:prstGeom>
        </p:spPr>
      </p:pic>
      <p:sp>
        <p:nvSpPr>
          <p:cNvPr id="6" name="AutoShape 2" descr="Image result for orgsync">
            <a:extLst>
              <a:ext uri="{FF2B5EF4-FFF2-40B4-BE49-F238E27FC236}">
                <a16:creationId xmlns:a16="http://schemas.microsoft.com/office/drawing/2014/main" id="{BAAE21DD-2DFB-4FB9-8984-CF0D60CD1DB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236831" y="1059658"/>
            <a:ext cx="4664533" cy="26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dirty="0"/>
              <a:t>Coming Summer 2019!</a:t>
            </a:r>
          </a:p>
        </p:txBody>
      </p:sp>
      <p:pic>
        <p:nvPicPr>
          <p:cNvPr id="10" name="Picture 9" descr="Image result for Image n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56" y="4499052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Spaces &amp; AV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Doug Smith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94184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LS&amp;AVT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Magical Video Connection Device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Mystical Learning Spaces Working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10" name="Picture 9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948" y="1096324"/>
            <a:ext cx="2262852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/>
              <a:t>Student Technology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David Greenfield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735437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5" y="1754459"/>
            <a:ext cx="7679817" cy="11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/>
              <a:t>Administrative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Charley Edamala</a:t>
            </a:r>
          </a:p>
          <a:p>
            <a:pPr marL="0" indent="0" algn="ctr">
              <a:buNone/>
            </a:pPr>
            <a:r>
              <a:rPr lang="en-US" dirty="0"/>
              <a:t>Associate Vice President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52964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Adobe Software Updates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1333710"/>
            <a:ext cx="86119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products from October (Creative Cloud 2018)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Rush:  Easy cross-device video editing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Photoshop CC for iPad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Project Gemini: Next gen drawing &amp; painting app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Project Aero: Augmented reality authoring tool</a:t>
            </a:r>
          </a:p>
          <a:p>
            <a:r>
              <a:rPr lang="en-US" sz="2800" i="1" dirty="0"/>
              <a:t>                        PLUS updates of current titles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02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Adobe Software Updates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1333710"/>
            <a:ext cx="86119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ISU User License: All </a:t>
            </a:r>
            <a:r>
              <a:rPr lang="en-US" sz="2800" dirty="0" err="1"/>
              <a:t>Fac</a:t>
            </a:r>
            <a:r>
              <a:rPr lang="en-US" sz="2800" dirty="0"/>
              <a:t>/Staff/GAs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Via app or package - upgrade any time</a:t>
            </a:r>
          </a:p>
          <a:p>
            <a:r>
              <a:rPr lang="en-US" sz="2800" dirty="0"/>
              <a:t>ISU Serial License: Labs/Classrooms/Open Areas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Now Shared Device License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DO NOT upgrade now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Feb ‘19 release, Directory sync, testing = Summer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37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Mass Purchase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471" y="972235"/>
            <a:ext cx="46954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Dell &amp; Lenovo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Late Jan/Feb: </a:t>
            </a:r>
            <a:r>
              <a:rPr lang="en-US" sz="2600" i="1" dirty="0"/>
              <a:t>Campus Roadmap Presentations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Mid Feb: </a:t>
            </a:r>
            <a:r>
              <a:rPr lang="en-US" sz="2600" i="1" dirty="0"/>
              <a:t>Organizing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Late March: </a:t>
            </a:r>
            <a:r>
              <a:rPr lang="en-US" sz="2600" i="1" dirty="0"/>
              <a:t>Websites, pricing, ordering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Early May: </a:t>
            </a:r>
            <a:r>
              <a:rPr lang="en-US" sz="2600" i="1" dirty="0" err="1"/>
              <a:t>Req</a:t>
            </a:r>
            <a:r>
              <a:rPr lang="en-US" sz="2600" i="1" dirty="0"/>
              <a:t> Deadline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205D0-6B56-4FB5-B855-E6434FAE6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3" y="4374391"/>
            <a:ext cx="2793735" cy="436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F16B1B-9E2F-4D07-8540-C6F669AFE5ED}"/>
              </a:ext>
            </a:extLst>
          </p:cNvPr>
          <p:cNvSpPr txBox="1"/>
          <p:nvPr/>
        </p:nvSpPr>
        <p:spPr>
          <a:xfrm>
            <a:off x="235738" y="972235"/>
            <a:ext cx="39031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Apple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Jan 28: </a:t>
            </a:r>
            <a:r>
              <a:rPr lang="en-US" sz="2600" i="1" dirty="0"/>
              <a:t>quote submit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Feb 25: </a:t>
            </a:r>
            <a:r>
              <a:rPr lang="en-US" sz="2600" i="1" dirty="0"/>
              <a:t>target for pricing and orders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89F68D-B35C-47C5-8BFE-0CCC64127528}"/>
              </a:ext>
            </a:extLst>
          </p:cNvPr>
          <p:cNvCxnSpPr/>
          <p:nvPr/>
        </p:nvCxnSpPr>
        <p:spPr>
          <a:xfrm>
            <a:off x="4388316" y="1193216"/>
            <a:ext cx="0" cy="345217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56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208A9-39F3-6F46-9853-44465138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1B90F-5899-47E4-8B5A-0A56638B1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3" y="4374391"/>
            <a:ext cx="2793735" cy="436135"/>
          </a:xfrm>
          <a:prstGeom prst="rect">
            <a:avLst/>
          </a:prstGeom>
        </p:spPr>
      </p:pic>
      <p:pic>
        <p:nvPicPr>
          <p:cNvPr id="8" name="Picture 7" descr="Image result for Image n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04" y="444163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/>
              <a:t>AT – ISO – Office of IAM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Dan Taube</a:t>
            </a:r>
          </a:p>
          <a:p>
            <a:pPr marL="0" indent="0" algn="ctr">
              <a:buNone/>
            </a:pPr>
            <a:r>
              <a:rPr lang="en-US" dirty="0"/>
              <a:t>Interim Assistant 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735824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54AD2-7EDE-4193-AF18-27B4B501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IAM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8D679E-45BA-4E76-96A2-494266B10F5D}"/>
              </a:ext>
            </a:extLst>
          </p:cNvPr>
          <p:cNvSpPr/>
          <p:nvPr/>
        </p:nvSpPr>
        <p:spPr>
          <a:xfrm>
            <a:off x="203453" y="1368919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17" tIns="75957" rIns="48017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IAM Strategy Development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Hired a Lead IAM Admin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Services &amp; Support Transition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Problem Management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4637510-F8FD-4FB4-8A78-48E331C9FE7E}"/>
              </a:ext>
            </a:extLst>
          </p:cNvPr>
          <p:cNvSpPr/>
          <p:nvPr/>
        </p:nvSpPr>
        <p:spPr>
          <a:xfrm>
            <a:off x="203453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0" rIns="596062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Formation of the Office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FCA7D6-1954-4A58-A509-0C328FBEDE83}"/>
              </a:ext>
            </a:extLst>
          </p:cNvPr>
          <p:cNvSpPr/>
          <p:nvPr/>
        </p:nvSpPr>
        <p:spPr>
          <a:xfrm>
            <a:off x="1497161" y="2797422"/>
            <a:ext cx="681294" cy="681294"/>
          </a:xfrm>
          <a:prstGeom prst="ellipse">
            <a:avLst/>
          </a:prstGeom>
          <a:blipFill>
            <a:blip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D4B4B6-F655-475F-B649-69B8BF8C200C}"/>
              </a:ext>
            </a:extLst>
          </p:cNvPr>
          <p:cNvSpPr/>
          <p:nvPr/>
        </p:nvSpPr>
        <p:spPr>
          <a:xfrm>
            <a:off x="2479414" y="1364066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17" tIns="75957" rIns="48017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Data Consistency Across Systems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Affiliation Logic &amp; Assignment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Identity Data Dictionary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Foundation for Automation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33B18B-7E5B-4FE9-9EB1-14B462AC4225}"/>
              </a:ext>
            </a:extLst>
          </p:cNvPr>
          <p:cNvSpPr/>
          <p:nvPr/>
        </p:nvSpPr>
        <p:spPr>
          <a:xfrm>
            <a:off x="2479414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0" rIns="596062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AD/LDAP Sync Project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41AFAE-31B5-4C21-BAC1-2EE16E979C32}"/>
              </a:ext>
            </a:extLst>
          </p:cNvPr>
          <p:cNvSpPr/>
          <p:nvPr/>
        </p:nvSpPr>
        <p:spPr>
          <a:xfrm>
            <a:off x="3773122" y="2797422"/>
            <a:ext cx="681294" cy="681294"/>
          </a:xfrm>
          <a:prstGeom prst="ellipse">
            <a:avLst/>
          </a:prstGeom>
          <a:blipFill>
            <a:blip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D49F73-0630-4BC8-A595-2E9D15B6363D}"/>
              </a:ext>
            </a:extLst>
          </p:cNvPr>
          <p:cNvSpPr/>
          <p:nvPr/>
        </p:nvSpPr>
        <p:spPr>
          <a:xfrm>
            <a:off x="4755374" y="1364066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17" tIns="75957" rIns="48017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Reimplementation of 1-Year Standard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Second Phase of Manual Effort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32,000 ULIDs Deprovisioned for Past Students, Employees, and Guests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1B99B6C-E191-42EE-9025-49B27FC0C2A9}"/>
              </a:ext>
            </a:extLst>
          </p:cNvPr>
          <p:cNvSpPr/>
          <p:nvPr/>
        </p:nvSpPr>
        <p:spPr>
          <a:xfrm>
            <a:off x="4755374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0" rIns="596062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Account Deprovisioning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7473EC-8AC7-440E-B96C-C05B0A21A735}"/>
              </a:ext>
            </a:extLst>
          </p:cNvPr>
          <p:cNvSpPr/>
          <p:nvPr/>
        </p:nvSpPr>
        <p:spPr>
          <a:xfrm>
            <a:off x="6049082" y="2797422"/>
            <a:ext cx="681294" cy="681294"/>
          </a:xfrm>
          <a:prstGeom prst="ellipse">
            <a:avLst/>
          </a:prstGeom>
          <a:blipFill>
            <a:blip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80847C-4D9E-4329-836C-5BEB01C85556}"/>
              </a:ext>
            </a:extLst>
          </p:cNvPr>
          <p:cNvSpPr/>
          <p:nvPr/>
        </p:nvSpPr>
        <p:spPr>
          <a:xfrm>
            <a:off x="7031335" y="1364066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017" tIns="75957" rIns="48017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Duplicate Accounts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Grace Period Directory Data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Manager Values in AD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100" kern="1200" dirty="0"/>
              <a:t>Deletion of User Objects in AD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5CF852-5E0C-4361-813E-1228ACD5DBE8}"/>
              </a:ext>
            </a:extLst>
          </p:cNvPr>
          <p:cNvSpPr/>
          <p:nvPr/>
        </p:nvSpPr>
        <p:spPr>
          <a:xfrm>
            <a:off x="7031335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0" rIns="596062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Problem Management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397C12-220C-4680-8149-0D1A3E0D72E6}"/>
              </a:ext>
            </a:extLst>
          </p:cNvPr>
          <p:cNvSpPr/>
          <p:nvPr/>
        </p:nvSpPr>
        <p:spPr>
          <a:xfrm>
            <a:off x="8325043" y="2797422"/>
            <a:ext cx="681294" cy="681294"/>
          </a:xfrm>
          <a:prstGeom prst="ellipse">
            <a:avLst/>
          </a:prstGeom>
          <a:blipFill>
            <a:blip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4F3EB-B5E9-425A-9046-FB62A66EA8FB}"/>
              </a:ext>
            </a:extLst>
          </p:cNvPr>
          <p:cNvSpPr txBox="1"/>
          <p:nvPr/>
        </p:nvSpPr>
        <p:spPr>
          <a:xfrm>
            <a:off x="3646633" y="878563"/>
            <a:ext cx="184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year in review…</a:t>
            </a:r>
          </a:p>
        </p:txBody>
      </p:sp>
      <p:pic>
        <p:nvPicPr>
          <p:cNvPr id="36" name="Graphic 35" descr="Balloons">
            <a:extLst>
              <a:ext uri="{FF2B5EF4-FFF2-40B4-BE49-F238E27FC236}">
                <a16:creationId xmlns:a16="http://schemas.microsoft.com/office/drawing/2014/main" id="{3FF711A8-96F6-4399-9345-A8C09FC60DF3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6129446" y="284873"/>
            <a:ext cx="699462" cy="699462"/>
          </a:xfrm>
          <a:prstGeom prst="rect">
            <a:avLst/>
          </a:prstGeom>
        </p:spPr>
      </p:pic>
      <p:pic>
        <p:nvPicPr>
          <p:cNvPr id="38" name="Graphic 37" descr="Streamers">
            <a:extLst>
              <a:ext uri="{FF2B5EF4-FFF2-40B4-BE49-F238E27FC236}">
                <a16:creationId xmlns:a16="http://schemas.microsoft.com/office/drawing/2014/main" id="{19789260-EA17-4298-9C6B-BF345E42F7BC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2345758" y="284873"/>
            <a:ext cx="662991" cy="6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54AD2-7EDE-4193-AF18-27B4B501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IAM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E1E0EC-479D-473E-B43E-A3C75E67057B}"/>
              </a:ext>
            </a:extLst>
          </p:cNvPr>
          <p:cNvSpPr/>
          <p:nvPr/>
        </p:nvSpPr>
        <p:spPr>
          <a:xfrm>
            <a:off x="203453" y="1368919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287" tIns="79767" rIns="49287" bIns="1524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Identity Data Workshops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Communication with You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Campus Awareness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Published Documentation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86F388-ED13-459E-90A0-F16C0540F3D9}"/>
              </a:ext>
            </a:extLst>
          </p:cNvPr>
          <p:cNvSpPr/>
          <p:nvPr/>
        </p:nvSpPr>
        <p:spPr>
          <a:xfrm>
            <a:off x="203453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0" rIns="601142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Growth of the Office</a:t>
            </a:r>
          </a:p>
        </p:txBody>
      </p:sp>
      <p:sp>
        <p:nvSpPr>
          <p:cNvPr id="8" name="Oval 7" descr="Map with pin">
            <a:extLst>
              <a:ext uri="{FF2B5EF4-FFF2-40B4-BE49-F238E27FC236}">
                <a16:creationId xmlns:a16="http://schemas.microsoft.com/office/drawing/2014/main" id="{46B547B2-B071-47B4-9211-814FED382FF3}"/>
              </a:ext>
            </a:extLst>
          </p:cNvPr>
          <p:cNvSpPr/>
          <p:nvPr/>
        </p:nvSpPr>
        <p:spPr>
          <a:xfrm>
            <a:off x="1497161" y="2797422"/>
            <a:ext cx="681294" cy="681294"/>
          </a:xfrm>
          <a:prstGeom prst="ellipse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6FE5D52-6E70-47A9-9E3D-FB8199BBEC60}"/>
              </a:ext>
            </a:extLst>
          </p:cNvPr>
          <p:cNvSpPr/>
          <p:nvPr/>
        </p:nvSpPr>
        <p:spPr>
          <a:xfrm>
            <a:off x="2479414" y="1364066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287" tIns="79767" rIns="49287" bIns="1524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Multi-Factor Authentication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Automated Deprovisioning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Central Account Creation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DLID Account Management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866698-5A42-47EC-9869-21AC76D3A8F9}"/>
              </a:ext>
            </a:extLst>
          </p:cNvPr>
          <p:cNvSpPr/>
          <p:nvPr/>
        </p:nvSpPr>
        <p:spPr>
          <a:xfrm>
            <a:off x="2479414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0" rIns="601142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Projects in Planning</a:t>
            </a:r>
          </a:p>
        </p:txBody>
      </p:sp>
      <p:sp>
        <p:nvSpPr>
          <p:cNvPr id="11" name="Oval 10" descr="Head with Gears">
            <a:extLst>
              <a:ext uri="{FF2B5EF4-FFF2-40B4-BE49-F238E27FC236}">
                <a16:creationId xmlns:a16="http://schemas.microsoft.com/office/drawing/2014/main" id="{B1C917EF-383B-4FAD-94EB-F5AB1EC9D368}"/>
              </a:ext>
            </a:extLst>
          </p:cNvPr>
          <p:cNvSpPr/>
          <p:nvPr/>
        </p:nvSpPr>
        <p:spPr>
          <a:xfrm>
            <a:off x="3773122" y="2797422"/>
            <a:ext cx="681294" cy="681294"/>
          </a:xfrm>
          <a:prstGeom prst="ellipse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B33344-978A-4395-96D9-7F3DD0BE2BEE}"/>
              </a:ext>
            </a:extLst>
          </p:cNvPr>
          <p:cNvSpPr/>
          <p:nvPr/>
        </p:nvSpPr>
        <p:spPr>
          <a:xfrm>
            <a:off x="4755374" y="1364066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287" tIns="79767" rIns="49287" bIns="1524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AT Office of IAM (Cherwell)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OIAM@ilstu.edu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309-438-4357 (TSC)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1200" kern="1200" dirty="0"/>
              <a:t>Dan Taube/Ben Rappleyea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66A1D-E98B-4A4D-802D-7E2F884FD636}"/>
              </a:ext>
            </a:extLst>
          </p:cNvPr>
          <p:cNvSpPr/>
          <p:nvPr/>
        </p:nvSpPr>
        <p:spPr>
          <a:xfrm>
            <a:off x="4755374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0" rIns="601142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Contact Information</a:t>
            </a:r>
          </a:p>
        </p:txBody>
      </p:sp>
      <p:sp>
        <p:nvSpPr>
          <p:cNvPr id="14" name="Oval 13" descr="Envelope">
            <a:extLst>
              <a:ext uri="{FF2B5EF4-FFF2-40B4-BE49-F238E27FC236}">
                <a16:creationId xmlns:a16="http://schemas.microsoft.com/office/drawing/2014/main" id="{FCE76152-44E4-4C2A-AE48-6C2B112BCC5A}"/>
              </a:ext>
            </a:extLst>
          </p:cNvPr>
          <p:cNvSpPr/>
          <p:nvPr/>
        </p:nvSpPr>
        <p:spPr>
          <a:xfrm>
            <a:off x="6049082" y="2797422"/>
            <a:ext cx="681294" cy="681294"/>
          </a:xfrm>
          <a:prstGeom prst="ellipse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C29108-B607-422A-A600-BC95241F99BD}"/>
              </a:ext>
            </a:extLst>
          </p:cNvPr>
          <p:cNvSpPr/>
          <p:nvPr/>
        </p:nvSpPr>
        <p:spPr>
          <a:xfrm>
            <a:off x="7031335" y="1364066"/>
            <a:ext cx="1946556" cy="1453063"/>
          </a:xfrm>
          <a:custGeom>
            <a:avLst/>
            <a:gdLst>
              <a:gd name="connsiteX0" fmla="*/ 116245 w 1946556"/>
              <a:gd name="connsiteY0" fmla="*/ 0 h 1453063"/>
              <a:gd name="connsiteX1" fmla="*/ 1830311 w 1946556"/>
              <a:gd name="connsiteY1" fmla="*/ 0 h 1453063"/>
              <a:gd name="connsiteX2" fmla="*/ 1946556 w 1946556"/>
              <a:gd name="connsiteY2" fmla="*/ 116245 h 1453063"/>
              <a:gd name="connsiteX3" fmla="*/ 1946556 w 1946556"/>
              <a:gd name="connsiteY3" fmla="*/ 1453063 h 1453063"/>
              <a:gd name="connsiteX4" fmla="*/ 1946556 w 1946556"/>
              <a:gd name="connsiteY4" fmla="*/ 1453063 h 1453063"/>
              <a:gd name="connsiteX5" fmla="*/ 0 w 1946556"/>
              <a:gd name="connsiteY5" fmla="*/ 1453063 h 1453063"/>
              <a:gd name="connsiteX6" fmla="*/ 0 w 1946556"/>
              <a:gd name="connsiteY6" fmla="*/ 1453063 h 1453063"/>
              <a:gd name="connsiteX7" fmla="*/ 0 w 1946556"/>
              <a:gd name="connsiteY7" fmla="*/ 116245 h 1453063"/>
              <a:gd name="connsiteX8" fmla="*/ 116245 w 1946556"/>
              <a:gd name="connsiteY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6556" h="1453063">
                <a:moveTo>
                  <a:pt x="116245" y="0"/>
                </a:moveTo>
                <a:lnTo>
                  <a:pt x="1830311" y="0"/>
                </a:lnTo>
                <a:cubicBezTo>
                  <a:pt x="1894511" y="0"/>
                  <a:pt x="1946556" y="52045"/>
                  <a:pt x="1946556" y="116245"/>
                </a:cubicBezTo>
                <a:lnTo>
                  <a:pt x="1946556" y="1453063"/>
                </a:lnTo>
                <a:lnTo>
                  <a:pt x="1946556" y="1453063"/>
                </a:lnTo>
                <a:lnTo>
                  <a:pt x="0" y="1453063"/>
                </a:lnTo>
                <a:lnTo>
                  <a:pt x="0" y="1453063"/>
                </a:lnTo>
                <a:lnTo>
                  <a:pt x="0" y="116245"/>
                </a:lnTo>
                <a:cubicBezTo>
                  <a:pt x="0" y="52045"/>
                  <a:pt x="52045" y="0"/>
                  <a:pt x="116245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287" tIns="79767" rIns="49287" bIns="15240" numCol="1" spcCol="1270" anchor="t" anchorCtr="0">
            <a:noAutofit/>
          </a:bodyPr>
          <a:lstStyle/>
          <a:p>
            <a:pPr marL="0" lvl="1" indent="0" algn="l" defTabSz="5334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200" kern="1200" dirty="0"/>
              <a:t>… to the project managers, business and technical analysts, application and system admins, developers, subject matter experts, support specialists, and leadership that made the last year possible!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E3FC901-461C-4E1C-AA7B-B76C7FE36AFE}"/>
              </a:ext>
            </a:extLst>
          </p:cNvPr>
          <p:cNvSpPr/>
          <p:nvPr/>
        </p:nvSpPr>
        <p:spPr>
          <a:xfrm>
            <a:off x="7031335" y="2817130"/>
            <a:ext cx="1946556" cy="624817"/>
          </a:xfrm>
          <a:custGeom>
            <a:avLst/>
            <a:gdLst>
              <a:gd name="connsiteX0" fmla="*/ 0 w 1946556"/>
              <a:gd name="connsiteY0" fmla="*/ 0 h 624817"/>
              <a:gd name="connsiteX1" fmla="*/ 1946556 w 1946556"/>
              <a:gd name="connsiteY1" fmla="*/ 0 h 624817"/>
              <a:gd name="connsiteX2" fmla="*/ 1946556 w 1946556"/>
              <a:gd name="connsiteY2" fmla="*/ 624817 h 624817"/>
              <a:gd name="connsiteX3" fmla="*/ 0 w 1946556"/>
              <a:gd name="connsiteY3" fmla="*/ 624817 h 624817"/>
              <a:gd name="connsiteX4" fmla="*/ 0 w 1946556"/>
              <a:gd name="connsiteY4" fmla="*/ 0 h 6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56" h="624817">
                <a:moveTo>
                  <a:pt x="0" y="0"/>
                </a:moveTo>
                <a:lnTo>
                  <a:pt x="1946556" y="0"/>
                </a:lnTo>
                <a:lnTo>
                  <a:pt x="1946556" y="624817"/>
                </a:lnTo>
                <a:lnTo>
                  <a:pt x="0" y="6248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0" rIns="601142" bIns="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Special Thanks</a:t>
            </a:r>
          </a:p>
        </p:txBody>
      </p:sp>
      <p:sp>
        <p:nvSpPr>
          <p:cNvPr id="17" name="Oval 16" descr="Users">
            <a:extLst>
              <a:ext uri="{FF2B5EF4-FFF2-40B4-BE49-F238E27FC236}">
                <a16:creationId xmlns:a16="http://schemas.microsoft.com/office/drawing/2014/main" id="{344D6457-2966-4A9C-90A1-D546B7004E0D}"/>
              </a:ext>
            </a:extLst>
          </p:cNvPr>
          <p:cNvSpPr/>
          <p:nvPr/>
        </p:nvSpPr>
        <p:spPr>
          <a:xfrm>
            <a:off x="8325043" y="2797422"/>
            <a:ext cx="681294" cy="681294"/>
          </a:xfrm>
          <a:prstGeom prst="ellipse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4F3EB-B5E9-425A-9046-FB62A66EA8FB}"/>
              </a:ext>
            </a:extLst>
          </p:cNvPr>
          <p:cNvSpPr txBox="1"/>
          <p:nvPr/>
        </p:nvSpPr>
        <p:spPr>
          <a:xfrm>
            <a:off x="3668659" y="878563"/>
            <a:ext cx="180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year ahead…</a:t>
            </a:r>
          </a:p>
        </p:txBody>
      </p:sp>
      <p:pic>
        <p:nvPicPr>
          <p:cNvPr id="19" name="Picture 18" descr="Image result for Image n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13" y="4476085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CIT MVP Awards</a:t>
            </a:r>
          </a:p>
          <a:p>
            <a:pPr algn="ctr"/>
            <a:r>
              <a:rPr lang="en-US" sz="2800" dirty="0"/>
              <a:t>Full-Time Award - $1,000, August CIT</a:t>
            </a:r>
          </a:p>
          <a:p>
            <a:pPr algn="ctr"/>
            <a:r>
              <a:rPr lang="en-US" sz="2800" dirty="0"/>
              <a:t>Student Award - $500, April </a:t>
            </a:r>
            <a:r>
              <a:rPr lang="en-US" sz="2800" dirty="0" err="1"/>
              <a:t>CITx</a:t>
            </a:r>
            <a:endParaRPr lang="en-US" sz="2800" dirty="0"/>
          </a:p>
          <a:p>
            <a:pPr algn="ctr"/>
            <a:r>
              <a:rPr lang="en-US" sz="2800" dirty="0"/>
              <a:t>Put towards professional development</a:t>
            </a:r>
          </a:p>
          <a:p>
            <a:pPr algn="ctr"/>
            <a:r>
              <a:rPr lang="en-US" sz="2800" dirty="0"/>
              <a:t>cit.illinoisstate.edu/awards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80" y="444163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CIT Awards – presented in August</a:t>
            </a:r>
          </a:p>
          <a:p>
            <a:pPr marL="0" indent="0" algn="ctr">
              <a:buNone/>
            </a:pPr>
            <a:r>
              <a:rPr lang="en-US" dirty="0"/>
              <a:t>Full-Time Award - $1,000, Student Award - $500</a:t>
            </a:r>
          </a:p>
          <a:p>
            <a:pPr marL="0" indent="0" algn="ctr">
              <a:buNone/>
            </a:pPr>
            <a:r>
              <a:rPr lang="en-US" dirty="0"/>
              <a:t>put towards professional development</a:t>
            </a:r>
          </a:p>
          <a:p>
            <a:pPr marL="0" indent="0" algn="ctr">
              <a:buNone/>
            </a:pPr>
            <a:r>
              <a:rPr lang="en-US" dirty="0"/>
              <a:t>link is live</a:t>
            </a:r>
          </a:p>
          <a:p>
            <a:pPr marL="0" indent="0" algn="ctr">
              <a:buNone/>
            </a:pPr>
            <a:r>
              <a:rPr lang="en-US" dirty="0"/>
              <a:t>Thanks to Charley, Mark, and Rob for the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724040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Redbirds of a Feather Sessions</a:t>
            </a:r>
          </a:p>
          <a:p>
            <a:pPr lvl="1" fontAlgn="ctr"/>
            <a:r>
              <a:rPr lang="en-US" dirty="0"/>
              <a:t>Everything Endpoint</a:t>
            </a:r>
          </a:p>
          <a:p>
            <a:pPr lvl="2" fontAlgn="ctr"/>
            <a:r>
              <a:rPr lang="en-US" dirty="0"/>
              <a:t>Jeff Grabb in 131</a:t>
            </a:r>
          </a:p>
          <a:p>
            <a:pPr lvl="1" fontAlgn="ctr"/>
            <a:r>
              <a:rPr lang="en-US" dirty="0"/>
              <a:t>Collaboration – Shared Goals and Shared Creation</a:t>
            </a:r>
          </a:p>
          <a:p>
            <a:pPr lvl="2" fontAlgn="ctr"/>
            <a:r>
              <a:rPr lang="en-US" dirty="0"/>
              <a:t>Bill Hamann in 150</a:t>
            </a:r>
          </a:p>
          <a:p>
            <a:pPr lvl="1" fontAlgn="ctr"/>
            <a:r>
              <a:rPr lang="en-US" dirty="0"/>
              <a:t>Take Charge of your IT Career at ISU</a:t>
            </a:r>
          </a:p>
          <a:p>
            <a:pPr lvl="2" fontAlgn="ctr"/>
            <a:r>
              <a:rPr lang="en-US" dirty="0" err="1"/>
              <a:t>Andee</a:t>
            </a:r>
            <a:r>
              <a:rPr lang="en-US" dirty="0"/>
              <a:t> Radliff and Dean Plumadore in 148</a:t>
            </a:r>
          </a:p>
          <a:p>
            <a:pPr lvl="1" fontAlgn="ctr"/>
            <a:r>
              <a:rPr lang="en-US" dirty="0"/>
              <a:t>MS Teams – Anything Goes!</a:t>
            </a:r>
          </a:p>
          <a:p>
            <a:pPr lvl="2" fontAlgn="ctr"/>
            <a:r>
              <a:rPr lang="en-US" dirty="0"/>
              <a:t>Paul Unsbee in 149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89584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96D5A7-6C4E-47C2-AF0C-37600DF3C20F}"/>
              </a:ext>
            </a:extLst>
          </p:cNvPr>
          <p:cNvSpPr txBox="1"/>
          <p:nvPr/>
        </p:nvSpPr>
        <p:spPr>
          <a:xfrm>
            <a:off x="644057" y="1478942"/>
            <a:ext cx="78956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Empowering Journeys through</a:t>
            </a:r>
          </a:p>
          <a:p>
            <a:r>
              <a:rPr lang="en-US" sz="6600" dirty="0">
                <a:solidFill>
                  <a:srgbClr val="FF0000"/>
                </a:solidFill>
              </a:rPr>
              <a:t>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624127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to the</a:t>
            </a:r>
          </a:p>
          <a:p>
            <a:pPr marL="0" indent="0" algn="ctr">
              <a:buNone/>
            </a:pPr>
            <a:r>
              <a:rPr lang="en-US" dirty="0"/>
              <a:t>CIT Planning Group</a:t>
            </a:r>
          </a:p>
          <a:p>
            <a:pPr marL="0" indent="0" algn="ctr">
              <a:buNone/>
            </a:pPr>
            <a:r>
              <a:rPr lang="en-US" dirty="0"/>
              <a:t>Carla, Paul, Jeff, Liam, Tyler, Bill, and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7742525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coming</a:t>
            </a:r>
          </a:p>
          <a:p>
            <a:pPr marL="0" indent="0" algn="ctr">
              <a:buNone/>
            </a:pPr>
            <a:r>
              <a:rPr lang="en-US" dirty="0"/>
              <a:t>Would you like to join the CIT Planning Group?</a:t>
            </a:r>
          </a:p>
          <a:p>
            <a:pPr marL="0" indent="0" algn="ctr">
              <a:buNone/>
            </a:pPr>
            <a:r>
              <a:rPr lang="en-US" dirty="0"/>
              <a:t>Go have a wing…….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4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80" y="4495273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4286" y="3634923"/>
            <a:ext cx="29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isucit@illinoisstate.edu</a:t>
            </a:r>
          </a:p>
        </p:txBody>
      </p:sp>
    </p:spTree>
    <p:extLst>
      <p:ext uri="{BB962C8B-B14F-4D97-AF65-F5344CB8AC3E}">
        <p14:creationId xmlns:p14="http://schemas.microsoft.com/office/powerpoint/2010/main" val="3039271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5" name="Picture 6" descr="Image result for image twit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525" y="4327023"/>
            <a:ext cx="29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Email: isucit@illinoisstate.edu</a:t>
            </a:r>
          </a:p>
        </p:txBody>
      </p:sp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19C6F-BB4E-49D4-B4F2-359AAFE34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739417" y="1312615"/>
            <a:ext cx="7457462" cy="25512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362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E16D7-B708-443F-8B44-C9E70ABE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1942399" y="585038"/>
            <a:ext cx="5474494" cy="39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DFEFA-65CC-4043-93E7-0D4A2C32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18" y="445273"/>
            <a:ext cx="5661753" cy="4476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009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6" ma:contentTypeDescription="Create a new document." ma:contentTypeScope="" ma:versionID="69d7f3386b86adf10484a9334f913940">
  <xsd:schema xmlns:xsd="http://www.w3.org/2001/XMLSchema" xmlns:xs="http://www.w3.org/2001/XMLSchema" xmlns:p="http://schemas.microsoft.com/office/2006/metadata/properties" xmlns:ns2="205bfbc1-e8b8-4860-980c-b93c7920f507" targetNamespace="http://schemas.microsoft.com/office/2006/metadata/properties" ma:root="true" ma:fieldsID="07e6be272d14377664e7b8b3abce44f7" ns2:_="">
    <xsd:import namespace="205bfbc1-e8b8-4860-980c-b93c7920f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8A283E-D035-4677-9BD8-959B3B249FE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05bfbc1-e8b8-4860-980c-b93c7920f5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F3E736-1F24-499C-ABA8-7332BFDBA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bfbc1-e8b8-4860-980c-b93c7920f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36C4AC-EF08-4EB8-9AE7-169DAED84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1575</Words>
  <Application>Microsoft Office PowerPoint</Application>
  <PresentationFormat>On-screen Show (16:9)</PresentationFormat>
  <Paragraphs>432</Paragraphs>
  <Slides>62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SF Pro Display</vt:lpstr>
      <vt:lpstr>SF Pro Display Medium</vt:lpstr>
      <vt:lpstr>Office Theme</vt:lpstr>
      <vt:lpstr>PowerPoint Presentation</vt:lpstr>
      <vt:lpstr>Welcome to CITx Spring 2018</vt:lpstr>
      <vt:lpstr>Welcome to CITx Fall 2018</vt:lpstr>
      <vt:lpstr>CITx Fall 2018 - Keynote</vt:lpstr>
      <vt:lpstr>Administrative Technology</vt:lpstr>
      <vt:lpstr>PowerPoint Presentation</vt:lpstr>
      <vt:lpstr>PowerPoint Presentation</vt:lpstr>
      <vt:lpstr>PowerPoint Presentation</vt:lpstr>
      <vt:lpstr>PowerPoint Presentation</vt:lpstr>
      <vt:lpstr>Digital Transformation</vt:lpstr>
      <vt:lpstr>PowerPoint Presentation</vt:lpstr>
      <vt:lpstr>PowerPoint Presentation</vt:lpstr>
      <vt:lpstr>Digital Transformation</vt:lpstr>
      <vt:lpstr>Digital Transformation</vt:lpstr>
      <vt:lpstr>AT – Client Services</vt:lpstr>
      <vt:lpstr>Cherwell Record Classification</vt:lpstr>
      <vt:lpstr>Cherwell My Work Dashboards</vt:lpstr>
      <vt:lpstr>Cherwell My Work Dashboards</vt:lpstr>
      <vt:lpstr>My Work-Extended Dashboard</vt:lpstr>
      <vt:lpstr>Incident Coordinator Contact Info</vt:lpstr>
      <vt:lpstr>Administrative Technologies - APPS</vt:lpstr>
      <vt:lpstr>PowerPoint Presentation</vt:lpstr>
      <vt:lpstr>PowerPoint Presentation</vt:lpstr>
      <vt:lpstr>PowerPoint Presentation</vt:lpstr>
      <vt:lpstr>CITx Fall 2018</vt:lpstr>
      <vt:lpstr>CITx Fall 2018</vt:lpstr>
      <vt:lpstr>CITx Fall 2018</vt:lpstr>
      <vt:lpstr>AT - ION</vt:lpstr>
      <vt:lpstr>AT/ION</vt:lpstr>
      <vt:lpstr>AT/ION – Phone Storms</vt:lpstr>
      <vt:lpstr>Student Affairs IT</vt:lpstr>
      <vt:lpstr>Timekeeping and Scheduling</vt:lpstr>
      <vt:lpstr>Low Code</vt:lpstr>
      <vt:lpstr>University Police Blotter</vt:lpstr>
      <vt:lpstr>Event Risk Analysis</vt:lpstr>
      <vt:lpstr>HR Programming Portal</vt:lpstr>
      <vt:lpstr>Student Engagement Solution</vt:lpstr>
      <vt:lpstr>What is it?</vt:lpstr>
      <vt:lpstr>Organization Management</vt:lpstr>
      <vt:lpstr>Event Management</vt:lpstr>
      <vt:lpstr>Mobile App</vt:lpstr>
      <vt:lpstr>Guided Pathways</vt:lpstr>
      <vt:lpstr>Student Involvement Tracking</vt:lpstr>
      <vt:lpstr>Secure Election Management</vt:lpstr>
      <vt:lpstr>Student Engagement Solution</vt:lpstr>
      <vt:lpstr>Learning Spaces &amp; AV Technology</vt:lpstr>
      <vt:lpstr>LS&amp;AVT</vt:lpstr>
      <vt:lpstr>Student Technology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– ISO – Office of IAM</vt:lpstr>
      <vt:lpstr>Office of IAM</vt:lpstr>
      <vt:lpstr>Office of IAM</vt:lpstr>
      <vt:lpstr>CITx Fall 2018</vt:lpstr>
      <vt:lpstr>CITx Fall 2018</vt:lpstr>
      <vt:lpstr>CITx Fall 2018</vt:lpstr>
      <vt:lpstr>CITx Fall 2018</vt:lpstr>
      <vt:lpstr>CITx Fall 2018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47</cp:revision>
  <dcterms:created xsi:type="dcterms:W3CDTF">2016-07-01T14:13:07Z</dcterms:created>
  <dcterms:modified xsi:type="dcterms:W3CDTF">2018-12-06T20:27:42Z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