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sldIdLst>
    <p:sldId id="256" r:id="rId2"/>
    <p:sldId id="261" r:id="rId3"/>
    <p:sldId id="262" r:id="rId4"/>
    <p:sldId id="271" r:id="rId5"/>
    <p:sldId id="260" r:id="rId6"/>
    <p:sldId id="257" r:id="rId7"/>
    <p:sldId id="258" r:id="rId8"/>
    <p:sldId id="270" r:id="rId9"/>
    <p:sldId id="263" r:id="rId10"/>
    <p:sldId id="264" r:id="rId11"/>
    <p:sldId id="265" r:id="rId12"/>
    <p:sldId id="266" r:id="rId13"/>
    <p:sldId id="267" r:id="rId14"/>
    <p:sldId id="268" r:id="rId15"/>
    <p:sldId id="269" r:id="rId16"/>
    <p:sldId id="272" r:id="rId17"/>
    <p:sldId id="306" r:id="rId18"/>
    <p:sldId id="307" r:id="rId19"/>
    <p:sldId id="308" r:id="rId20"/>
    <p:sldId id="309" r:id="rId21"/>
    <p:sldId id="310" r:id="rId22"/>
    <p:sldId id="311" r:id="rId23"/>
    <p:sldId id="285" r:id="rId24"/>
    <p:sldId id="302" r:id="rId25"/>
    <p:sldId id="303" r:id="rId26"/>
    <p:sldId id="286" r:id="rId27"/>
    <p:sldId id="273" r:id="rId28"/>
    <p:sldId id="274" r:id="rId29"/>
    <p:sldId id="301" r:id="rId30"/>
    <p:sldId id="275" r:id="rId31"/>
    <p:sldId id="276" r:id="rId32"/>
    <p:sldId id="277" r:id="rId33"/>
    <p:sldId id="278" r:id="rId34"/>
    <p:sldId id="279" r:id="rId35"/>
    <p:sldId id="280" r:id="rId36"/>
    <p:sldId id="318" r:id="rId37"/>
    <p:sldId id="319" r:id="rId38"/>
    <p:sldId id="320" r:id="rId39"/>
    <p:sldId id="321" r:id="rId40"/>
    <p:sldId id="322" r:id="rId41"/>
    <p:sldId id="323" r:id="rId42"/>
    <p:sldId id="325" r:id="rId43"/>
    <p:sldId id="326" r:id="rId44"/>
    <p:sldId id="329" r:id="rId45"/>
    <p:sldId id="287" r:id="rId46"/>
    <p:sldId id="288" r:id="rId47"/>
    <p:sldId id="328" r:id="rId48"/>
    <p:sldId id="304" r:id="rId49"/>
    <p:sldId id="305" r:id="rId50"/>
    <p:sldId id="293" r:id="rId51"/>
    <p:sldId id="300" r:id="rId52"/>
    <p:sldId id="294" r:id="rId53"/>
    <p:sldId id="295" r:id="rId54"/>
    <p:sldId id="296" r:id="rId55"/>
    <p:sldId id="297" r:id="rId56"/>
    <p:sldId id="298" r:id="rId57"/>
    <p:sldId id="299" r:id="rId58"/>
    <p:sldId id="292" r:id="rId59"/>
    <p:sldId id="312" r:id="rId60"/>
    <p:sldId id="313" r:id="rId61"/>
    <p:sldId id="314" r:id="rId62"/>
    <p:sldId id="315" r:id="rId63"/>
    <p:sldId id="316" r:id="rId64"/>
    <p:sldId id="317" r:id="rId65"/>
    <p:sldId id="289" r:id="rId66"/>
    <p:sldId id="290" r:id="rId67"/>
    <p:sldId id="327" r:id="rId68"/>
    <p:sldId id="291" r:id="rId69"/>
    <p:sldId id="259" r:id="rId7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047" autoAdjust="0"/>
  </p:normalViewPr>
  <p:slideViewPr>
    <p:cSldViewPr snapToGrid="0" snapToObjects="1">
      <p:cViewPr varScale="1">
        <p:scale>
          <a:sx n="110" d="100"/>
          <a:sy n="110" d="100"/>
        </p:scale>
        <p:origin x="1338" y="96"/>
      </p:cViewPr>
      <p:guideLst>
        <p:guide orient="horz" pos="1620"/>
        <p:guide pos="2880"/>
      </p:guideLst>
    </p:cSldViewPr>
  </p:slideViewPr>
  <p:notesTextViewPr>
    <p:cViewPr>
      <p:scale>
        <a:sx n="3" d="2"/>
        <a:sy n="3" d="2"/>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A0116B-E64A-4402-9E33-5034869FECFC}" type="datetimeFigureOut">
              <a:rPr lang="en-US" smtClean="0"/>
              <a:t>4/13/2018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391991-E1DA-4870-93A6-DCFFECC4B457}" type="slidenum">
              <a:rPr lang="en-US" smtClean="0"/>
              <a:t>‹#›</a:t>
            </a:fld>
            <a:endParaRPr lang="en-US"/>
          </a:p>
        </p:txBody>
      </p:sp>
    </p:spTree>
    <p:extLst>
      <p:ext uri="{BB962C8B-B14F-4D97-AF65-F5344CB8AC3E}">
        <p14:creationId xmlns:p14="http://schemas.microsoft.com/office/powerpoint/2010/main" val="3748565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2</a:t>
            </a:fld>
            <a:endParaRPr lang="en-US"/>
          </a:p>
        </p:txBody>
      </p:sp>
    </p:spTree>
    <p:extLst>
      <p:ext uri="{BB962C8B-B14F-4D97-AF65-F5344CB8AC3E}">
        <p14:creationId xmlns:p14="http://schemas.microsoft.com/office/powerpoint/2010/main" val="1110495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16</a:t>
            </a:fld>
            <a:endParaRPr lang="en-US"/>
          </a:p>
        </p:txBody>
      </p:sp>
    </p:spTree>
    <p:extLst>
      <p:ext uri="{BB962C8B-B14F-4D97-AF65-F5344CB8AC3E}">
        <p14:creationId xmlns:p14="http://schemas.microsoft.com/office/powerpoint/2010/main" val="2555838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17</a:t>
            </a:fld>
            <a:endParaRPr lang="en-US"/>
          </a:p>
        </p:txBody>
      </p:sp>
    </p:spTree>
    <p:extLst>
      <p:ext uri="{BB962C8B-B14F-4D97-AF65-F5344CB8AC3E}">
        <p14:creationId xmlns:p14="http://schemas.microsoft.com/office/powerpoint/2010/main" val="1749917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a:t>
            </a:r>
          </a:p>
          <a:p>
            <a:endParaRPr lang="en-US" dirty="0" smtClean="0"/>
          </a:p>
          <a:p>
            <a:r>
              <a:rPr lang="en-US" dirty="0" smtClean="0"/>
              <a:t>From</a:t>
            </a:r>
            <a:r>
              <a:rPr lang="en-US" baseline="0" dirty="0" smtClean="0"/>
              <a:t> March 2017 to March 2018, the campus decommissioned a total of 290 servers and provisioned 262 new servers</a:t>
            </a:r>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18</a:t>
            </a:fld>
            <a:endParaRPr lang="en-US"/>
          </a:p>
        </p:txBody>
      </p:sp>
    </p:spTree>
    <p:extLst>
      <p:ext uri="{BB962C8B-B14F-4D97-AF65-F5344CB8AC3E}">
        <p14:creationId xmlns:p14="http://schemas.microsoft.com/office/powerpoint/2010/main" val="631132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19</a:t>
            </a:fld>
            <a:endParaRPr lang="en-US"/>
          </a:p>
        </p:txBody>
      </p:sp>
    </p:spTree>
    <p:extLst>
      <p:ext uri="{BB962C8B-B14F-4D97-AF65-F5344CB8AC3E}">
        <p14:creationId xmlns:p14="http://schemas.microsoft.com/office/powerpoint/2010/main" val="792391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20</a:t>
            </a:fld>
            <a:endParaRPr lang="en-US"/>
          </a:p>
        </p:txBody>
      </p:sp>
    </p:spTree>
    <p:extLst>
      <p:ext uri="{BB962C8B-B14F-4D97-AF65-F5344CB8AC3E}">
        <p14:creationId xmlns:p14="http://schemas.microsoft.com/office/powerpoint/2010/main" val="1745541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21</a:t>
            </a:fld>
            <a:endParaRPr lang="en-US"/>
          </a:p>
        </p:txBody>
      </p:sp>
    </p:spTree>
    <p:extLst>
      <p:ext uri="{BB962C8B-B14F-4D97-AF65-F5344CB8AC3E}">
        <p14:creationId xmlns:p14="http://schemas.microsoft.com/office/powerpoint/2010/main" val="1300423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Total: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Number of Groups that are Teams Enabled: 186</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SharePoint 2010 Sites to Teams/SharePoint Online:</a:t>
            </a:r>
            <a:r>
              <a:rPr lang="en-US" sz="1200" kern="1200" baseline="0" dirty="0" smtClean="0">
                <a:solidFill>
                  <a:schemeClr val="tx1"/>
                </a:solidFill>
                <a:effectLst/>
                <a:latin typeface="+mn-lt"/>
                <a:ea typeface="+mn-ea"/>
                <a:cs typeface="+mn-cs"/>
              </a:rPr>
              <a:t> 76</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Storage Consumed: 10.5 TB</a:t>
            </a:r>
          </a:p>
          <a:p>
            <a:r>
              <a:rPr lang="en-US" sz="1200" kern="1200" dirty="0" smtClean="0">
                <a:solidFill>
                  <a:schemeClr val="tx1"/>
                </a:solidFill>
                <a:effectLst/>
                <a:latin typeface="+mn-lt"/>
                <a:ea typeface="+mn-ea"/>
                <a:cs typeface="+mn-cs"/>
              </a:rPr>
              <a:t>Number of Files: 3,167,490</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dirty="0" smtClean="0"/>
          </a:p>
        </p:txBody>
      </p:sp>
      <p:sp>
        <p:nvSpPr>
          <p:cNvPr id="4" name="Slide Number Placeholder 3"/>
          <p:cNvSpPr>
            <a:spLocks noGrp="1"/>
          </p:cNvSpPr>
          <p:nvPr>
            <p:ph type="sldNum" sz="quarter" idx="10"/>
          </p:nvPr>
        </p:nvSpPr>
        <p:spPr/>
        <p:txBody>
          <a:bodyPr/>
          <a:lstStyle/>
          <a:p>
            <a:fld id="{38391991-E1DA-4870-93A6-DCFFECC4B457}" type="slidenum">
              <a:rPr lang="en-US" smtClean="0"/>
              <a:t>22</a:t>
            </a:fld>
            <a:endParaRPr lang="en-US"/>
          </a:p>
        </p:txBody>
      </p:sp>
    </p:spTree>
    <p:extLst>
      <p:ext uri="{BB962C8B-B14F-4D97-AF65-F5344CB8AC3E}">
        <p14:creationId xmlns:p14="http://schemas.microsoft.com/office/powerpoint/2010/main" val="2895816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23</a:t>
            </a:fld>
            <a:endParaRPr lang="en-US"/>
          </a:p>
        </p:txBody>
      </p:sp>
    </p:spTree>
    <p:extLst>
      <p:ext uri="{BB962C8B-B14F-4D97-AF65-F5344CB8AC3E}">
        <p14:creationId xmlns:p14="http://schemas.microsoft.com/office/powerpoint/2010/main" val="3211992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24</a:t>
            </a:fld>
            <a:endParaRPr lang="en-US"/>
          </a:p>
        </p:txBody>
      </p:sp>
    </p:spTree>
    <p:extLst>
      <p:ext uri="{BB962C8B-B14F-4D97-AF65-F5344CB8AC3E}">
        <p14:creationId xmlns:p14="http://schemas.microsoft.com/office/powerpoint/2010/main" val="3363653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25</a:t>
            </a:fld>
            <a:endParaRPr lang="en-US"/>
          </a:p>
        </p:txBody>
      </p:sp>
    </p:spTree>
    <p:extLst>
      <p:ext uri="{BB962C8B-B14F-4D97-AF65-F5344CB8AC3E}">
        <p14:creationId xmlns:p14="http://schemas.microsoft.com/office/powerpoint/2010/main" val="3202244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3</a:t>
            </a:fld>
            <a:endParaRPr lang="en-US"/>
          </a:p>
        </p:txBody>
      </p:sp>
    </p:spTree>
    <p:extLst>
      <p:ext uri="{BB962C8B-B14F-4D97-AF65-F5344CB8AC3E}">
        <p14:creationId xmlns:p14="http://schemas.microsoft.com/office/powerpoint/2010/main" val="96261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26</a:t>
            </a:fld>
            <a:endParaRPr lang="en-US"/>
          </a:p>
        </p:txBody>
      </p:sp>
    </p:spTree>
    <p:extLst>
      <p:ext uri="{BB962C8B-B14F-4D97-AF65-F5344CB8AC3E}">
        <p14:creationId xmlns:p14="http://schemas.microsoft.com/office/powerpoint/2010/main" val="2039509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27</a:t>
            </a:fld>
            <a:endParaRPr lang="en-US"/>
          </a:p>
        </p:txBody>
      </p:sp>
    </p:spTree>
    <p:extLst>
      <p:ext uri="{BB962C8B-B14F-4D97-AF65-F5344CB8AC3E}">
        <p14:creationId xmlns:p14="http://schemas.microsoft.com/office/powerpoint/2010/main" val="1972397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28</a:t>
            </a:fld>
            <a:endParaRPr lang="en-US"/>
          </a:p>
        </p:txBody>
      </p:sp>
    </p:spTree>
    <p:extLst>
      <p:ext uri="{BB962C8B-B14F-4D97-AF65-F5344CB8AC3E}">
        <p14:creationId xmlns:p14="http://schemas.microsoft.com/office/powerpoint/2010/main" val="3874440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29</a:t>
            </a:fld>
            <a:endParaRPr lang="en-US"/>
          </a:p>
        </p:txBody>
      </p:sp>
    </p:spTree>
    <p:extLst>
      <p:ext uri="{BB962C8B-B14F-4D97-AF65-F5344CB8AC3E}">
        <p14:creationId xmlns:p14="http://schemas.microsoft.com/office/powerpoint/2010/main" val="296331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30</a:t>
            </a:fld>
            <a:endParaRPr lang="en-US"/>
          </a:p>
        </p:txBody>
      </p:sp>
    </p:spTree>
    <p:extLst>
      <p:ext uri="{BB962C8B-B14F-4D97-AF65-F5344CB8AC3E}">
        <p14:creationId xmlns:p14="http://schemas.microsoft.com/office/powerpoint/2010/main" val="2407213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33</a:t>
            </a:fld>
            <a:endParaRPr lang="en-US"/>
          </a:p>
        </p:txBody>
      </p:sp>
    </p:spTree>
    <p:extLst>
      <p:ext uri="{BB962C8B-B14F-4D97-AF65-F5344CB8AC3E}">
        <p14:creationId xmlns:p14="http://schemas.microsoft.com/office/powerpoint/2010/main" val="136942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35</a:t>
            </a:fld>
            <a:endParaRPr lang="en-US"/>
          </a:p>
        </p:txBody>
      </p:sp>
    </p:spTree>
    <p:extLst>
      <p:ext uri="{BB962C8B-B14F-4D97-AF65-F5344CB8AC3E}">
        <p14:creationId xmlns:p14="http://schemas.microsoft.com/office/powerpoint/2010/main" val="4248418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45</a:t>
            </a:fld>
            <a:endParaRPr lang="en-US"/>
          </a:p>
        </p:txBody>
      </p:sp>
    </p:spTree>
    <p:extLst>
      <p:ext uri="{BB962C8B-B14F-4D97-AF65-F5344CB8AC3E}">
        <p14:creationId xmlns:p14="http://schemas.microsoft.com/office/powerpoint/2010/main" val="2202532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47</a:t>
            </a:fld>
            <a:endParaRPr lang="en-US"/>
          </a:p>
        </p:txBody>
      </p:sp>
    </p:spTree>
    <p:extLst>
      <p:ext uri="{BB962C8B-B14F-4D97-AF65-F5344CB8AC3E}">
        <p14:creationId xmlns:p14="http://schemas.microsoft.com/office/powerpoint/2010/main" val="2358658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48</a:t>
            </a:fld>
            <a:endParaRPr lang="en-US"/>
          </a:p>
        </p:txBody>
      </p:sp>
    </p:spTree>
    <p:extLst>
      <p:ext uri="{BB962C8B-B14F-4D97-AF65-F5344CB8AC3E}">
        <p14:creationId xmlns:p14="http://schemas.microsoft.com/office/powerpoint/2010/main" val="2428447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4</a:t>
            </a:fld>
            <a:endParaRPr lang="en-US"/>
          </a:p>
        </p:txBody>
      </p:sp>
    </p:spTree>
    <p:extLst>
      <p:ext uri="{BB962C8B-B14F-4D97-AF65-F5344CB8AC3E}">
        <p14:creationId xmlns:p14="http://schemas.microsoft.com/office/powerpoint/2010/main" val="19817930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50</a:t>
            </a:fld>
            <a:endParaRPr lang="en-US"/>
          </a:p>
        </p:txBody>
      </p:sp>
    </p:spTree>
    <p:extLst>
      <p:ext uri="{BB962C8B-B14F-4D97-AF65-F5344CB8AC3E}">
        <p14:creationId xmlns:p14="http://schemas.microsoft.com/office/powerpoint/2010/main" val="37544999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52</a:t>
            </a:fld>
            <a:endParaRPr lang="en-US"/>
          </a:p>
        </p:txBody>
      </p:sp>
    </p:spTree>
    <p:extLst>
      <p:ext uri="{BB962C8B-B14F-4D97-AF65-F5344CB8AC3E}">
        <p14:creationId xmlns:p14="http://schemas.microsoft.com/office/powerpoint/2010/main" val="1009691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54</a:t>
            </a:fld>
            <a:endParaRPr lang="en-US"/>
          </a:p>
        </p:txBody>
      </p:sp>
    </p:spTree>
    <p:extLst>
      <p:ext uri="{BB962C8B-B14F-4D97-AF65-F5344CB8AC3E}">
        <p14:creationId xmlns:p14="http://schemas.microsoft.com/office/powerpoint/2010/main" val="5275957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58</a:t>
            </a:fld>
            <a:endParaRPr lang="en-US"/>
          </a:p>
        </p:txBody>
      </p:sp>
    </p:spTree>
    <p:extLst>
      <p:ext uri="{BB962C8B-B14F-4D97-AF65-F5344CB8AC3E}">
        <p14:creationId xmlns:p14="http://schemas.microsoft.com/office/powerpoint/2010/main" val="31932895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64</a:t>
            </a:fld>
            <a:endParaRPr lang="en-US"/>
          </a:p>
        </p:txBody>
      </p:sp>
    </p:spTree>
    <p:extLst>
      <p:ext uri="{BB962C8B-B14F-4D97-AF65-F5344CB8AC3E}">
        <p14:creationId xmlns:p14="http://schemas.microsoft.com/office/powerpoint/2010/main" val="10854302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65</a:t>
            </a:fld>
            <a:endParaRPr lang="en-US"/>
          </a:p>
        </p:txBody>
      </p:sp>
    </p:spTree>
    <p:extLst>
      <p:ext uri="{BB962C8B-B14F-4D97-AF65-F5344CB8AC3E}">
        <p14:creationId xmlns:p14="http://schemas.microsoft.com/office/powerpoint/2010/main" val="647682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66</a:t>
            </a:fld>
            <a:endParaRPr lang="en-US"/>
          </a:p>
        </p:txBody>
      </p:sp>
    </p:spTree>
    <p:extLst>
      <p:ext uri="{BB962C8B-B14F-4D97-AF65-F5344CB8AC3E}">
        <p14:creationId xmlns:p14="http://schemas.microsoft.com/office/powerpoint/2010/main" val="8390262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67</a:t>
            </a:fld>
            <a:endParaRPr lang="en-US"/>
          </a:p>
        </p:txBody>
      </p:sp>
    </p:spTree>
    <p:extLst>
      <p:ext uri="{BB962C8B-B14F-4D97-AF65-F5344CB8AC3E}">
        <p14:creationId xmlns:p14="http://schemas.microsoft.com/office/powerpoint/2010/main" val="31591385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68</a:t>
            </a:fld>
            <a:endParaRPr lang="en-US"/>
          </a:p>
        </p:txBody>
      </p:sp>
    </p:spTree>
    <p:extLst>
      <p:ext uri="{BB962C8B-B14F-4D97-AF65-F5344CB8AC3E}">
        <p14:creationId xmlns:p14="http://schemas.microsoft.com/office/powerpoint/2010/main" val="3324471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5</a:t>
            </a:fld>
            <a:endParaRPr lang="en-US"/>
          </a:p>
        </p:txBody>
      </p:sp>
    </p:spTree>
    <p:extLst>
      <p:ext uri="{BB962C8B-B14F-4D97-AF65-F5344CB8AC3E}">
        <p14:creationId xmlns:p14="http://schemas.microsoft.com/office/powerpoint/2010/main" val="3531138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Change/release record – last piece of new functionality from the implementation project, and actually is coming full circle as it replaces</a:t>
            </a:r>
            <a:r>
              <a:rPr lang="en-US" baseline="0" dirty="0" smtClean="0"/>
              <a:t> the original Change record, one of the first things to go into production. It’s in configuration now, and will be released in May/June.</a:t>
            </a:r>
          </a:p>
          <a:p>
            <a:r>
              <a:rPr lang="en-US" baseline="0" dirty="0" smtClean="0"/>
              <a:t>SLA – record is live and may be used, but documentation will be available later this month and an official release announced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Final tally - Project ends with </a:t>
            </a:r>
            <a:r>
              <a:rPr lang="en-US" dirty="0" smtClean="0"/>
              <a:t>11 major record types configured to</a:t>
            </a:r>
            <a:r>
              <a:rPr lang="en-US" baseline="0" dirty="0" smtClean="0"/>
              <a:t> ISU’s needs, covering 10 ITIL processes, and a WHOLE LOT of collaborative work to get there – thanks to all who participated!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Upgrade – minor upgrade, will require new client only, planned for late May. Now that we are (mostly) out of active development of new functionality, we will be able to follow Cherwell’s release schedule more closely.</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6</a:t>
            </a:fld>
            <a:endParaRPr lang="en-US"/>
          </a:p>
        </p:txBody>
      </p:sp>
    </p:spTree>
    <p:extLst>
      <p:ext uri="{BB962C8B-B14F-4D97-AF65-F5344CB8AC3E}">
        <p14:creationId xmlns:p14="http://schemas.microsoft.com/office/powerpoint/2010/main" val="248695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Simplify and streamline </a:t>
            </a:r>
          </a:p>
          <a:p>
            <a:pPr marL="171450" indent="-171450">
              <a:buFont typeface="Arial" panose="020B0604020202020204" pitchFamily="34" charset="0"/>
              <a:buChar char="•"/>
            </a:pPr>
            <a:r>
              <a:rPr lang="en-US" dirty="0" smtClean="0"/>
              <a:t>we’re</a:t>
            </a:r>
            <a:r>
              <a:rPr lang="en-US" baseline="0" dirty="0" smtClean="0"/>
              <a:t> looking at all service request forms in conjunction with the work of a Forms working group, evaluating for volume of usage, fields needed, whether a specifics form is needed at all</a:t>
            </a:r>
          </a:p>
          <a:p>
            <a:pPr marL="171450" indent="-171450">
              <a:buFont typeface="Arial" panose="020B0604020202020204" pitchFamily="34" charset="0"/>
              <a:buChar char="•"/>
            </a:pPr>
            <a:r>
              <a:rPr lang="en-US" baseline="0" dirty="0" smtClean="0"/>
              <a:t>Incident submission can be streamlined to a single form</a:t>
            </a:r>
          </a:p>
          <a:p>
            <a:pPr marL="171450" indent="-171450">
              <a:buFont typeface="Arial" panose="020B0604020202020204" pitchFamily="34" charset="0"/>
              <a:buChar char="•"/>
            </a:pPr>
            <a:r>
              <a:rPr lang="en-US" baseline="0" dirty="0" smtClean="0"/>
              <a:t>Redesign interface for easier navigation to the right request</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Integrations</a:t>
            </a:r>
          </a:p>
          <a:p>
            <a:pPr marL="171450" indent="-171450">
              <a:buFont typeface="Arial" panose="020B0604020202020204" pitchFamily="34" charset="0"/>
              <a:buChar char="•"/>
            </a:pPr>
            <a:r>
              <a:rPr lang="en-US" baseline="0" dirty="0" smtClean="0"/>
              <a:t>Plan to deliver as much content as possible to My</a:t>
            </a:r>
          </a:p>
          <a:p>
            <a:pPr marL="171450" indent="-171450">
              <a:buFont typeface="Arial" panose="020B0604020202020204" pitchFamily="34" charset="0"/>
              <a:buChar char="•"/>
            </a:pPr>
            <a:r>
              <a:rPr lang="en-US" baseline="0" dirty="0" smtClean="0"/>
              <a:t>Investigating 3</a:t>
            </a:r>
            <a:r>
              <a:rPr lang="en-US" baseline="30000" dirty="0" smtClean="0"/>
              <a:t>rd</a:t>
            </a:r>
            <a:r>
              <a:rPr lang="en-US" baseline="0" dirty="0" smtClean="0"/>
              <a:t> party knowledge solutions  and chat bots to provide a better search experience</a:t>
            </a:r>
          </a:p>
          <a:p>
            <a:pPr marL="171450" indent="-171450">
              <a:buFont typeface="Arial" panose="020B0604020202020204" pitchFamily="34" charset="0"/>
              <a:buChar char="•"/>
            </a:pPr>
            <a:r>
              <a:rPr lang="en-US" baseline="0" dirty="0" smtClean="0"/>
              <a:t>Single Sign-On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7</a:t>
            </a:fld>
            <a:endParaRPr lang="en-US"/>
          </a:p>
        </p:txBody>
      </p:sp>
    </p:spTree>
    <p:extLst>
      <p:ext uri="{BB962C8B-B14F-4D97-AF65-F5344CB8AC3E}">
        <p14:creationId xmlns:p14="http://schemas.microsoft.com/office/powerpoint/2010/main" val="226719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391991-E1DA-4870-93A6-DCFFECC4B457}" type="slidenum">
              <a:rPr lang="en-US" smtClean="0"/>
              <a:t>8</a:t>
            </a:fld>
            <a:endParaRPr lang="en-US"/>
          </a:p>
        </p:txBody>
      </p:sp>
    </p:spTree>
    <p:extLst>
      <p:ext uri="{BB962C8B-B14F-4D97-AF65-F5344CB8AC3E}">
        <p14:creationId xmlns:p14="http://schemas.microsoft.com/office/powerpoint/2010/main" val="3128619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https://support.google.com/chrome/answer/95617?visit_id=0-636589043256055405-4123297306&amp;p=ui_security_indicator&amp;rd=1 </a:t>
            </a:r>
          </a:p>
          <a:p>
            <a:r>
              <a:rPr lang="en-US" sz="1200" b="0" i="0" kern="1200" dirty="0" smtClean="0">
                <a:solidFill>
                  <a:schemeClr val="tx1"/>
                </a:solidFill>
                <a:effectLst/>
                <a:latin typeface="+mn-lt"/>
                <a:ea typeface="+mn-ea"/>
                <a:cs typeface="+mn-cs"/>
              </a:rPr>
              <a:t>The site isn't using a private connection. Someone might be able to see or change the information you send or get through this site. </a:t>
            </a:r>
          </a:p>
          <a:p>
            <a:r>
              <a:rPr lang="en-US" sz="1200" b="0" i="0" kern="1200" dirty="0" smtClean="0">
                <a:solidFill>
                  <a:schemeClr val="tx1"/>
                </a:solidFill>
                <a:effectLst/>
                <a:latin typeface="+mn-lt"/>
                <a:ea typeface="+mn-ea"/>
                <a:cs typeface="+mn-cs"/>
              </a:rPr>
              <a:t>On some sites, you can visit a more secure version of the page:</a:t>
            </a:r>
          </a:p>
          <a:p>
            <a:pPr fontAlgn="base"/>
            <a:r>
              <a:rPr lang="en-US" sz="1200" b="0" i="0" kern="1200" dirty="0" smtClean="0">
                <a:solidFill>
                  <a:schemeClr val="tx1"/>
                </a:solidFill>
                <a:effectLst/>
                <a:latin typeface="+mn-lt"/>
                <a:ea typeface="+mn-ea"/>
                <a:cs typeface="+mn-cs"/>
              </a:rPr>
              <a:t>Select the address bar.</a:t>
            </a:r>
          </a:p>
          <a:p>
            <a:pPr fontAlgn="base"/>
            <a:r>
              <a:rPr lang="en-US" sz="1200" b="0" i="0" kern="1200" dirty="0" smtClean="0">
                <a:solidFill>
                  <a:schemeClr val="tx1"/>
                </a:solidFill>
                <a:effectLst/>
                <a:latin typeface="+mn-lt"/>
                <a:ea typeface="+mn-ea"/>
                <a:cs typeface="+mn-cs"/>
              </a:rPr>
              <a:t>Delete http://, and enter https:// instead.</a:t>
            </a:r>
          </a:p>
          <a:p>
            <a:r>
              <a:rPr lang="en-US" sz="1200" b="0" i="0" kern="1200" dirty="0" smtClean="0">
                <a:solidFill>
                  <a:schemeClr val="tx1"/>
                </a:solidFill>
                <a:effectLst/>
                <a:latin typeface="+mn-lt"/>
                <a:ea typeface="+mn-ea"/>
                <a:cs typeface="+mn-cs"/>
              </a:rPr>
              <a:t>If that doesn't work, contact the site owner to ask that they secure the site and your data with HTTPS.</a:t>
            </a:r>
          </a:p>
          <a:p>
            <a:endParaRPr lang="en-US" dirty="0"/>
          </a:p>
        </p:txBody>
      </p:sp>
      <p:sp>
        <p:nvSpPr>
          <p:cNvPr id="4" name="Slide Number Placeholder 3"/>
          <p:cNvSpPr>
            <a:spLocks noGrp="1"/>
          </p:cNvSpPr>
          <p:nvPr>
            <p:ph type="sldNum" sz="quarter" idx="10"/>
          </p:nvPr>
        </p:nvSpPr>
        <p:spPr/>
        <p:txBody>
          <a:bodyPr/>
          <a:lstStyle/>
          <a:p>
            <a:fld id="{9331E408-7BC7-4A9D-B333-032B9914CB7E}" type="slidenum">
              <a:rPr lang="en-US" smtClean="0"/>
              <a:t>12</a:t>
            </a:fld>
            <a:endParaRPr lang="en-US"/>
          </a:p>
        </p:txBody>
      </p:sp>
    </p:spTree>
    <p:extLst>
      <p:ext uri="{BB962C8B-B14F-4D97-AF65-F5344CB8AC3E}">
        <p14:creationId xmlns:p14="http://schemas.microsoft.com/office/powerpoint/2010/main" val="958293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1E408-7BC7-4A9D-B333-032B9914CB7E}" type="slidenum">
              <a:rPr lang="en-US" smtClean="0"/>
              <a:t>15</a:t>
            </a:fld>
            <a:endParaRPr lang="en-US"/>
          </a:p>
        </p:txBody>
      </p:sp>
    </p:spTree>
    <p:extLst>
      <p:ext uri="{BB962C8B-B14F-4D97-AF65-F5344CB8AC3E}">
        <p14:creationId xmlns:p14="http://schemas.microsoft.com/office/powerpoint/2010/main" val="3266407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C222DF-4A0C-564A-BDC4-89C55FF98B72}" type="datetimeFigureOut">
              <a:rPr lang="en-US" smtClean="0"/>
              <a:t>4/13/2018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968913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222DF-4A0C-564A-BDC4-89C55FF98B72}" type="datetimeFigureOut">
              <a:rPr lang="en-US" smtClean="0"/>
              <a:t>4/13/2018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3477014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222DF-4A0C-564A-BDC4-89C55FF98B72}" type="datetimeFigureOut">
              <a:rPr lang="en-US" smtClean="0"/>
              <a:t>4/13/2018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3372229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C222DF-4A0C-564A-BDC4-89C55FF98B72}" type="datetimeFigureOut">
              <a:rPr lang="en-US" smtClean="0"/>
              <a:t>4/13/2018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2701420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C222DF-4A0C-564A-BDC4-89C55FF98B72}" type="datetimeFigureOut">
              <a:rPr lang="en-US" smtClean="0"/>
              <a:t>4/13/2018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177926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C222DF-4A0C-564A-BDC4-89C55FF98B72}" type="datetimeFigureOut">
              <a:rPr lang="en-US" smtClean="0"/>
              <a:t>4/13/2018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4203017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C222DF-4A0C-564A-BDC4-89C55FF98B72}" type="datetimeFigureOut">
              <a:rPr lang="en-US" smtClean="0"/>
              <a:t>4/13/2018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3647730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C222DF-4A0C-564A-BDC4-89C55FF98B72}" type="datetimeFigureOut">
              <a:rPr lang="en-US" smtClean="0"/>
              <a:t>4/13/2018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1236875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C222DF-4A0C-564A-BDC4-89C55FF98B72}" type="datetimeFigureOut">
              <a:rPr lang="en-US" smtClean="0"/>
              <a:t>4/13/2018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757973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222DF-4A0C-564A-BDC4-89C55FF98B72}" type="datetimeFigureOut">
              <a:rPr lang="en-US" smtClean="0"/>
              <a:t>4/13/2018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188876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C222DF-4A0C-564A-BDC4-89C55FF98B72}" type="datetimeFigureOut">
              <a:rPr lang="en-US" smtClean="0"/>
              <a:t>4/13/2018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700931-7141-904F-B72F-E2098AC593DB}" type="slidenum">
              <a:rPr lang="en-US" smtClean="0"/>
              <a:t>‹#›</a:t>
            </a:fld>
            <a:endParaRPr lang="en-US"/>
          </a:p>
        </p:txBody>
      </p:sp>
    </p:spTree>
    <p:extLst>
      <p:ext uri="{BB962C8B-B14F-4D97-AF65-F5344CB8AC3E}">
        <p14:creationId xmlns:p14="http://schemas.microsoft.com/office/powerpoint/2010/main" val="759036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EC222DF-4A0C-564A-BDC4-89C55FF98B72}" type="datetimeFigureOut">
              <a:rPr lang="en-US" smtClean="0"/>
              <a:t>4/13/2018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0700931-7141-904F-B72F-E2098AC593DB}" type="slidenum">
              <a:rPr lang="en-US" smtClean="0"/>
              <a:t>‹#›</a:t>
            </a:fld>
            <a:endParaRPr lang="en-US"/>
          </a:p>
        </p:txBody>
      </p:sp>
    </p:spTree>
    <p:extLst>
      <p:ext uri="{BB962C8B-B14F-4D97-AF65-F5344CB8AC3E}">
        <p14:creationId xmlns:p14="http://schemas.microsoft.com/office/powerpoint/2010/main" val="626636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jp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4.jpg"/><Relationship Id="rId4" Type="http://schemas.openxmlformats.org/officeDocument/2006/relationships/notesSlide" Target="../notesSlides/notesSlide23.xml"/><Relationship Id="rId9"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ToddMc%20CITx%20Keynote%202018.pptx"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3.emf"/><Relationship Id="rId4" Type="http://schemas.openxmlformats.org/officeDocument/2006/relationships/oleObject" Target="../embeddings/oleObject1.bin"/></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g"/><Relationship Id="rId9" Type="http://schemas.openxmlformats.org/officeDocument/2006/relationships/image" Target="../media/image5.jpeg"/></Relationships>
</file>

<file path=ppt/slides/_rels/slide5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jpg"/><Relationship Id="rId1" Type="http://schemas.openxmlformats.org/officeDocument/2006/relationships/slideLayout" Target="../slideLayouts/slideLayout6.xml"/><Relationship Id="rId5" Type="http://schemas.openxmlformats.org/officeDocument/2006/relationships/image" Target="../media/image43.jpg"/><Relationship Id="rId4" Type="http://schemas.openxmlformats.org/officeDocument/2006/relationships/image" Target="../media/image42.jpg"/></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45.JPG"/></Relationships>
</file>

<file path=ppt/slides/_rels/slide5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5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jpg"/><Relationship Id="rId1" Type="http://schemas.openxmlformats.org/officeDocument/2006/relationships/slideLayout" Target="../slideLayouts/slideLayout2.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3.pn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d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extBox 1"/>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1030" name="Picture 6" descr="Image result for image twitter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image microsoft team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029" y="4179919"/>
            <a:ext cx="490311" cy="4903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924799" y="4299449"/>
            <a:ext cx="1088571" cy="276999"/>
          </a:xfrm>
          <a:prstGeom prst="rect">
            <a:avLst/>
          </a:prstGeom>
          <a:noFill/>
        </p:spPr>
        <p:txBody>
          <a:bodyPr wrap="square" rtlCol="0">
            <a:spAutoFit/>
          </a:bodyPr>
          <a:lstStyle/>
          <a:p>
            <a:r>
              <a:rPr lang="en-US" sz="1200" dirty="0" err="1" smtClean="0"/>
              <a:t>RoF</a:t>
            </a:r>
            <a:r>
              <a:rPr lang="en-US" sz="1200" dirty="0" smtClean="0"/>
              <a:t> Channels</a:t>
            </a:r>
            <a:endParaRPr lang="en-US" sz="1200" dirty="0"/>
          </a:p>
        </p:txBody>
      </p:sp>
      <p:sp>
        <p:nvSpPr>
          <p:cNvPr id="3" name="TextBox 2"/>
          <p:cNvSpPr txBox="1"/>
          <p:nvPr/>
        </p:nvSpPr>
        <p:spPr>
          <a:xfrm>
            <a:off x="940525" y="4327023"/>
            <a:ext cx="2969623" cy="369332"/>
          </a:xfrm>
          <a:prstGeom prst="rect">
            <a:avLst/>
          </a:prstGeom>
          <a:noFill/>
        </p:spPr>
        <p:txBody>
          <a:bodyPr wrap="square" rtlCol="0">
            <a:spAutoFit/>
          </a:bodyPr>
          <a:lstStyle/>
          <a:p>
            <a:r>
              <a:rPr lang="en-US" dirty="0" smtClean="0">
                <a:solidFill>
                  <a:schemeClr val="bg1"/>
                </a:solidFill>
              </a:rPr>
              <a:t>Email: isucit@illinoisstate.edu</a:t>
            </a:r>
            <a:endParaRPr lang="en-US" dirty="0">
              <a:solidFill>
                <a:schemeClr val="bg1"/>
              </a:solidFill>
            </a:endParaRPr>
          </a:p>
        </p:txBody>
      </p:sp>
    </p:spTree>
    <p:extLst>
      <p:ext uri="{BB962C8B-B14F-4D97-AF65-F5344CB8AC3E}">
        <p14:creationId xmlns:p14="http://schemas.microsoft.com/office/powerpoint/2010/main" val="4360159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pic>
        <p:nvPicPr>
          <p:cNvPr id="3" name="Picture 2"/>
          <p:cNvPicPr>
            <a:picLocks noChangeAspect="1"/>
          </p:cNvPicPr>
          <p:nvPr/>
        </p:nvPicPr>
        <p:blipFill>
          <a:blip r:embed="rId3"/>
          <a:stretch>
            <a:fillRect/>
          </a:stretch>
        </p:blipFill>
        <p:spPr>
          <a:xfrm>
            <a:off x="910363" y="61412"/>
            <a:ext cx="7575546" cy="4160992"/>
          </a:xfrm>
          <a:prstGeom prst="rect">
            <a:avLst/>
          </a:prstGeom>
        </p:spPr>
      </p:pic>
    </p:spTree>
    <p:extLst>
      <p:ext uri="{BB962C8B-B14F-4D97-AF65-F5344CB8AC3E}">
        <p14:creationId xmlns:p14="http://schemas.microsoft.com/office/powerpoint/2010/main" val="30934842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pic>
        <p:nvPicPr>
          <p:cNvPr id="2" name="Picture 1"/>
          <p:cNvPicPr>
            <a:picLocks noChangeAspect="1"/>
          </p:cNvPicPr>
          <p:nvPr/>
        </p:nvPicPr>
        <p:blipFill>
          <a:blip r:embed="rId3"/>
          <a:stretch>
            <a:fillRect/>
          </a:stretch>
        </p:blipFill>
        <p:spPr>
          <a:xfrm>
            <a:off x="1040286" y="29960"/>
            <a:ext cx="7057623" cy="4246956"/>
          </a:xfrm>
          <a:prstGeom prst="rect">
            <a:avLst/>
          </a:prstGeom>
        </p:spPr>
      </p:pic>
    </p:spTree>
    <p:extLst>
      <p:ext uri="{BB962C8B-B14F-4D97-AF65-F5344CB8AC3E}">
        <p14:creationId xmlns:p14="http://schemas.microsoft.com/office/powerpoint/2010/main" val="35586342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pic>
        <p:nvPicPr>
          <p:cNvPr id="5" name="Picture 4"/>
          <p:cNvPicPr>
            <a:picLocks noChangeAspect="1"/>
          </p:cNvPicPr>
          <p:nvPr/>
        </p:nvPicPr>
        <p:blipFill>
          <a:blip r:embed="rId4"/>
          <a:stretch>
            <a:fillRect/>
          </a:stretch>
        </p:blipFill>
        <p:spPr>
          <a:xfrm>
            <a:off x="14919" y="17456"/>
            <a:ext cx="6358610" cy="2240835"/>
          </a:xfrm>
          <a:prstGeom prst="rect">
            <a:avLst/>
          </a:prstGeom>
        </p:spPr>
      </p:pic>
      <p:pic>
        <p:nvPicPr>
          <p:cNvPr id="6" name="Picture 5"/>
          <p:cNvPicPr>
            <a:picLocks noChangeAspect="1"/>
          </p:cNvPicPr>
          <p:nvPr/>
        </p:nvPicPr>
        <p:blipFill>
          <a:blip r:embed="rId5"/>
          <a:stretch>
            <a:fillRect/>
          </a:stretch>
        </p:blipFill>
        <p:spPr>
          <a:xfrm>
            <a:off x="2664228" y="2355823"/>
            <a:ext cx="6473969" cy="2787677"/>
          </a:xfrm>
          <a:prstGeom prst="rect">
            <a:avLst/>
          </a:prstGeom>
        </p:spPr>
      </p:pic>
      <p:sp>
        <p:nvSpPr>
          <p:cNvPr id="7" name="TextBox 6"/>
          <p:cNvSpPr txBox="1"/>
          <p:nvPr/>
        </p:nvSpPr>
        <p:spPr>
          <a:xfrm>
            <a:off x="6740236" y="808580"/>
            <a:ext cx="2161867" cy="830997"/>
          </a:xfrm>
          <a:prstGeom prst="rect">
            <a:avLst/>
          </a:prstGeom>
          <a:noFill/>
        </p:spPr>
        <p:txBody>
          <a:bodyPr wrap="square" rtlCol="0">
            <a:spAutoFit/>
          </a:bodyPr>
          <a:lstStyle/>
          <a:p>
            <a:pPr algn="ctr"/>
            <a:r>
              <a:rPr lang="en-US" b="1" dirty="0" smtClean="0"/>
              <a:t>HTTPS? Yes!!!</a:t>
            </a:r>
          </a:p>
          <a:p>
            <a:pPr algn="ctr"/>
            <a:endParaRPr lang="en-US" sz="1200" b="1" dirty="0" smtClean="0"/>
          </a:p>
          <a:p>
            <a:pPr algn="ctr"/>
            <a:r>
              <a:rPr lang="en-US" b="1" dirty="0" smtClean="0"/>
              <a:t>Thank you AT + WEB</a:t>
            </a:r>
          </a:p>
        </p:txBody>
      </p:sp>
      <p:sp>
        <p:nvSpPr>
          <p:cNvPr id="8" name="TextBox 7"/>
          <p:cNvSpPr txBox="1"/>
          <p:nvPr/>
        </p:nvSpPr>
        <p:spPr>
          <a:xfrm>
            <a:off x="634986" y="3251536"/>
            <a:ext cx="2029242" cy="646331"/>
          </a:xfrm>
          <a:prstGeom prst="rect">
            <a:avLst/>
          </a:prstGeom>
          <a:noFill/>
        </p:spPr>
        <p:txBody>
          <a:bodyPr wrap="square" rtlCol="0">
            <a:spAutoFit/>
          </a:bodyPr>
          <a:lstStyle/>
          <a:p>
            <a:r>
              <a:rPr lang="en-US" b="1" dirty="0" smtClean="0"/>
              <a:t>HTTPS? Nope…</a:t>
            </a:r>
          </a:p>
          <a:p>
            <a:r>
              <a:rPr lang="en-US" b="1" dirty="0" smtClean="0"/>
              <a:t>      ¯\_(</a:t>
            </a:r>
            <a:r>
              <a:rPr lang="ja-JP" altLang="en-US" b="1" dirty="0"/>
              <a:t>ツ</a:t>
            </a:r>
            <a:r>
              <a:rPr lang="en-US" altLang="ja-JP" b="1" dirty="0"/>
              <a:t>)_/¯</a:t>
            </a:r>
            <a:endParaRPr lang="en-US" b="1" dirty="0" smtClean="0"/>
          </a:p>
        </p:txBody>
      </p:sp>
    </p:spTree>
    <p:extLst>
      <p:ext uri="{BB962C8B-B14F-4D97-AF65-F5344CB8AC3E}">
        <p14:creationId xmlns:p14="http://schemas.microsoft.com/office/powerpoint/2010/main" val="847174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pic>
        <p:nvPicPr>
          <p:cNvPr id="2" name="Picture 1"/>
          <p:cNvPicPr>
            <a:picLocks noChangeAspect="1"/>
          </p:cNvPicPr>
          <p:nvPr/>
        </p:nvPicPr>
        <p:blipFill>
          <a:blip r:embed="rId3"/>
          <a:stretch>
            <a:fillRect/>
          </a:stretch>
        </p:blipFill>
        <p:spPr>
          <a:xfrm>
            <a:off x="175838" y="60610"/>
            <a:ext cx="6807961" cy="3798887"/>
          </a:xfrm>
          <a:prstGeom prst="rect">
            <a:avLst/>
          </a:prstGeom>
        </p:spPr>
      </p:pic>
      <p:pic>
        <p:nvPicPr>
          <p:cNvPr id="5" name="Picture 4"/>
          <p:cNvPicPr>
            <a:picLocks noChangeAspect="1"/>
          </p:cNvPicPr>
          <p:nvPr/>
        </p:nvPicPr>
        <p:blipFill>
          <a:blip r:embed="rId4"/>
          <a:stretch>
            <a:fillRect/>
          </a:stretch>
        </p:blipFill>
        <p:spPr>
          <a:xfrm>
            <a:off x="4545358" y="3915287"/>
            <a:ext cx="4592839" cy="1172423"/>
          </a:xfrm>
          <a:prstGeom prst="rect">
            <a:avLst/>
          </a:prstGeom>
        </p:spPr>
      </p:pic>
    </p:spTree>
    <p:extLst>
      <p:ext uri="{BB962C8B-B14F-4D97-AF65-F5344CB8AC3E}">
        <p14:creationId xmlns:p14="http://schemas.microsoft.com/office/powerpoint/2010/main" val="9707261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 y="0"/>
            <a:ext cx="9144000" cy="5143500"/>
          </a:xfrm>
          <a:prstGeom prst="rect">
            <a:avLst/>
          </a:prstGeom>
        </p:spPr>
      </p:pic>
      <p:pic>
        <p:nvPicPr>
          <p:cNvPr id="2" name="Picture 1"/>
          <p:cNvPicPr>
            <a:picLocks noChangeAspect="1"/>
          </p:cNvPicPr>
          <p:nvPr/>
        </p:nvPicPr>
        <p:blipFill>
          <a:blip r:embed="rId4"/>
          <a:stretch>
            <a:fillRect/>
          </a:stretch>
        </p:blipFill>
        <p:spPr>
          <a:xfrm>
            <a:off x="221673" y="1427030"/>
            <a:ext cx="2182091" cy="291160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546" y="412873"/>
            <a:ext cx="2313708" cy="1357282"/>
          </a:xfrm>
          <a:prstGeom prst="rect">
            <a:avLst/>
          </a:prstGeom>
        </p:spPr>
      </p:pic>
      <p:sp>
        <p:nvSpPr>
          <p:cNvPr id="7" name="Rectangle 6"/>
          <p:cNvSpPr/>
          <p:nvPr/>
        </p:nvSpPr>
        <p:spPr>
          <a:xfrm>
            <a:off x="2240434" y="1197057"/>
            <a:ext cx="659173" cy="523220"/>
          </a:xfrm>
          <a:prstGeom prst="rect">
            <a:avLst/>
          </a:prstGeom>
          <a:noFill/>
        </p:spPr>
        <p:txBody>
          <a:bodyPr wrap="square" lIns="91440" tIns="45720" rIns="91440" bIns="45720">
            <a:spAutoFit/>
          </a:bodyPr>
          <a:lstStyle/>
          <a:p>
            <a:pPr algn="ctr"/>
            <a:r>
              <a:rPr lang="en-US" sz="2800" b="1" cap="none" spc="0" dirty="0" smtClean="0">
                <a:ln w="13462">
                  <a:solidFill>
                    <a:schemeClr val="bg1"/>
                  </a:solidFill>
                  <a:prstDash val="solid"/>
                </a:ln>
                <a:solidFill>
                  <a:schemeClr val="bg1"/>
                </a:solidFill>
                <a:effectLst>
                  <a:outerShdw dist="38100" dir="2700000" algn="bl" rotWithShape="0">
                    <a:schemeClr val="accent5"/>
                  </a:outerShdw>
                </a:effectLst>
              </a:rPr>
              <a:t>2.0</a:t>
            </a:r>
            <a:endParaRPr lang="en-US" sz="2800" b="1" cap="none" spc="0" dirty="0">
              <a:ln w="13462">
                <a:solidFill>
                  <a:schemeClr val="bg1"/>
                </a:solidFill>
                <a:prstDash val="solid"/>
              </a:ln>
              <a:solidFill>
                <a:schemeClr val="bg1"/>
              </a:solidFill>
              <a:effectLst>
                <a:outerShdw dist="38100" dir="2700000" algn="bl" rotWithShape="0">
                  <a:schemeClr val="accent5"/>
                </a:outerShdw>
              </a:effectLst>
            </a:endParaRPr>
          </a:p>
        </p:txBody>
      </p:sp>
    </p:spTree>
    <p:extLst>
      <p:ext uri="{BB962C8B-B14F-4D97-AF65-F5344CB8AC3E}">
        <p14:creationId xmlns:p14="http://schemas.microsoft.com/office/powerpoint/2010/main" val="37370511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pic>
        <p:nvPicPr>
          <p:cNvPr id="2" name="Picture 1"/>
          <p:cNvPicPr>
            <a:picLocks noChangeAspect="1"/>
          </p:cNvPicPr>
          <p:nvPr/>
        </p:nvPicPr>
        <p:blipFill>
          <a:blip r:embed="rId4"/>
          <a:stretch>
            <a:fillRect/>
          </a:stretch>
        </p:blipFill>
        <p:spPr>
          <a:xfrm>
            <a:off x="6042719" y="2520232"/>
            <a:ext cx="2843709" cy="2431424"/>
          </a:xfrm>
          <a:prstGeom prst="rect">
            <a:avLst/>
          </a:prstGeom>
        </p:spPr>
      </p:pic>
      <p:pic>
        <p:nvPicPr>
          <p:cNvPr id="3" name="Picture 2"/>
          <p:cNvPicPr>
            <a:picLocks noChangeAspect="1"/>
          </p:cNvPicPr>
          <p:nvPr/>
        </p:nvPicPr>
        <p:blipFill>
          <a:blip r:embed="rId5"/>
          <a:stretch>
            <a:fillRect/>
          </a:stretch>
        </p:blipFill>
        <p:spPr>
          <a:xfrm>
            <a:off x="231449" y="634326"/>
            <a:ext cx="3045855" cy="2213135"/>
          </a:xfrm>
          <a:prstGeom prst="rect">
            <a:avLst/>
          </a:prstGeom>
        </p:spPr>
      </p:pic>
      <p:sp>
        <p:nvSpPr>
          <p:cNvPr id="5" name="TextBox 4"/>
          <p:cNvSpPr txBox="1"/>
          <p:nvPr/>
        </p:nvSpPr>
        <p:spPr>
          <a:xfrm>
            <a:off x="135227" y="182092"/>
            <a:ext cx="7939826" cy="369332"/>
          </a:xfrm>
          <a:prstGeom prst="rect">
            <a:avLst/>
          </a:prstGeom>
          <a:noFill/>
        </p:spPr>
        <p:txBody>
          <a:bodyPr wrap="square" rtlCol="0">
            <a:spAutoFit/>
          </a:bodyPr>
          <a:lstStyle/>
          <a:p>
            <a:r>
              <a:rPr lang="en-US" b="1" dirty="0" smtClean="0"/>
              <a:t>Enterprise Portal – We’ve come a long way!</a:t>
            </a:r>
            <a:endParaRPr lang="en-US" b="1"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8671" y="19489"/>
            <a:ext cx="3936714" cy="2291291"/>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413" y="2866778"/>
            <a:ext cx="3754354" cy="2185151"/>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23844" y="991026"/>
            <a:ext cx="2071959" cy="3677728"/>
          </a:xfrm>
          <a:prstGeom prst="rect">
            <a:avLst/>
          </a:prstGeom>
        </p:spPr>
      </p:pic>
      <p:pic>
        <p:nvPicPr>
          <p:cNvPr id="9" name="Picture 4" descr="Image result for Image nex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8307" y="4668754"/>
            <a:ext cx="6096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0364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smtClean="0"/>
              <a:t>AT - ION</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Craig Jackson</a:t>
            </a:r>
          </a:p>
          <a:p>
            <a:pPr marL="0" indent="0" algn="ctr">
              <a:buNone/>
            </a:pPr>
            <a:r>
              <a:rPr lang="en-US" dirty="0" smtClean="0"/>
              <a:t>Director</a:t>
            </a:r>
            <a:endParaRPr lang="en-US"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image microsoft team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029" y="4179919"/>
            <a:ext cx="490311" cy="490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24799" y="4299449"/>
            <a:ext cx="1088571" cy="276999"/>
          </a:xfrm>
          <a:prstGeom prst="rect">
            <a:avLst/>
          </a:prstGeom>
          <a:noFill/>
        </p:spPr>
        <p:txBody>
          <a:bodyPr wrap="square" rtlCol="0">
            <a:spAutoFit/>
          </a:bodyPr>
          <a:lstStyle/>
          <a:p>
            <a:r>
              <a:rPr lang="en-US" sz="1200" dirty="0" err="1" smtClean="0"/>
              <a:t>RoF</a:t>
            </a:r>
            <a:r>
              <a:rPr lang="en-US" sz="1200" dirty="0" smtClean="0"/>
              <a:t> Channels</a:t>
            </a:r>
            <a:endParaRPr lang="en-US" sz="1200" dirty="0"/>
          </a:p>
        </p:txBody>
      </p:sp>
    </p:spTree>
    <p:extLst>
      <p:ext uri="{BB962C8B-B14F-4D97-AF65-F5344CB8AC3E}">
        <p14:creationId xmlns:p14="http://schemas.microsoft.com/office/powerpoint/2010/main" val="19862485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smtClean="0"/>
              <a:t>ION – End User Experience</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Wireless Enhancements</a:t>
            </a:r>
          </a:p>
          <a:p>
            <a:pPr lvl="1"/>
            <a:r>
              <a:rPr lang="en-US" dirty="0" smtClean="0"/>
              <a:t>Quad, Tri-Towers, CFA, Redbird Activity Center</a:t>
            </a:r>
          </a:p>
          <a:p>
            <a:r>
              <a:rPr lang="en-US" dirty="0"/>
              <a:t>University Operator </a:t>
            </a:r>
            <a:endParaRPr lang="en-US" dirty="0" smtClean="0"/>
          </a:p>
          <a:p>
            <a:pPr lvl="1"/>
            <a:r>
              <a:rPr lang="en-US" dirty="0"/>
              <a:t>(309) 438-2111 </a:t>
            </a:r>
            <a:r>
              <a:rPr lang="en-US" dirty="0" smtClean="0"/>
              <a:t>or </a:t>
            </a:r>
            <a:r>
              <a:rPr lang="en-US" dirty="0"/>
              <a:t>“0” </a:t>
            </a:r>
            <a:endParaRPr lang="en-US" dirty="0" smtClean="0"/>
          </a:p>
          <a:p>
            <a:r>
              <a:rPr lang="en-US" dirty="0" smtClean="0"/>
              <a:t>Classroom Builds</a:t>
            </a:r>
          </a:p>
          <a:p>
            <a:pPr lvl="1"/>
            <a:r>
              <a:rPr lang="en-US" dirty="0" smtClean="0"/>
              <a:t>Fell &amp; </a:t>
            </a:r>
            <a:r>
              <a:rPr lang="en-US" dirty="0" err="1" smtClean="0"/>
              <a:t>DeGarmo</a:t>
            </a:r>
            <a:endParaRPr lang="en-US" dirty="0" smtClean="0"/>
          </a:p>
          <a:p>
            <a:r>
              <a:rPr lang="en-US" dirty="0" smtClean="0"/>
              <a:t>Virtual Desktops/Virtual Applications</a:t>
            </a:r>
          </a:p>
          <a:p>
            <a:pPr lvl="1"/>
            <a:r>
              <a:rPr lang="en-US" dirty="0" smtClean="0"/>
              <a:t>CAST &amp; COB</a:t>
            </a:r>
          </a:p>
          <a:p>
            <a:pPr marL="0" indent="0">
              <a:buNone/>
            </a:pPr>
            <a:r>
              <a:rPr lang="en-US" dirty="0" smtClean="0"/>
              <a:t> </a:t>
            </a:r>
            <a:endParaRPr lang="en-US" dirty="0"/>
          </a:p>
        </p:txBody>
      </p:sp>
    </p:spTree>
    <p:extLst>
      <p:ext uri="{BB962C8B-B14F-4D97-AF65-F5344CB8AC3E}">
        <p14:creationId xmlns:p14="http://schemas.microsoft.com/office/powerpoint/2010/main" val="7143587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normAutofit fontScale="90000"/>
          </a:bodyPr>
          <a:lstStyle/>
          <a:p>
            <a:r>
              <a:rPr lang="en-US" dirty="0" smtClean="0"/>
              <a:t>ION – Server &amp; Storage Management</a:t>
            </a:r>
            <a:endParaRPr lang="en-US" dirty="0"/>
          </a:p>
        </p:txBody>
      </p:sp>
      <p:pic>
        <p:nvPicPr>
          <p:cNvPr id="1030" name="Picture 6" descr="image0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890" y="1156658"/>
            <a:ext cx="7248416" cy="2830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38564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smtClean="0"/>
              <a:t>ION – Utilization </a:t>
            </a:r>
            <a:r>
              <a:rPr lang="en-US" dirty="0" err="1" smtClean="0"/>
              <a:t>Showback</a:t>
            </a:r>
            <a:endParaRPr lang="en-US" dirty="0"/>
          </a:p>
        </p:txBody>
      </p:sp>
      <p:pic>
        <p:nvPicPr>
          <p:cNvPr id="5" name="Picture 4"/>
          <p:cNvPicPr>
            <a:picLocks noChangeAspect="1"/>
          </p:cNvPicPr>
          <p:nvPr/>
        </p:nvPicPr>
        <p:blipFill>
          <a:blip r:embed="rId4"/>
          <a:stretch>
            <a:fillRect/>
          </a:stretch>
        </p:blipFill>
        <p:spPr>
          <a:xfrm>
            <a:off x="177173" y="850501"/>
            <a:ext cx="7729698" cy="4115048"/>
          </a:xfrm>
          <a:prstGeom prst="rect">
            <a:avLst/>
          </a:prstGeom>
        </p:spPr>
      </p:pic>
    </p:spTree>
    <p:extLst>
      <p:ext uri="{BB962C8B-B14F-4D97-AF65-F5344CB8AC3E}">
        <p14:creationId xmlns:p14="http://schemas.microsoft.com/office/powerpoint/2010/main" val="4230653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Welcome to </a:t>
            </a:r>
            <a:r>
              <a:rPr lang="en-US" b="1" dirty="0" err="1" smtClean="0">
                <a:effectLst>
                  <a:outerShdw blurRad="38100" dist="38100" dir="2700000" algn="tl">
                    <a:srgbClr val="000000">
                      <a:alpha val="43137"/>
                    </a:srgbClr>
                  </a:outerShdw>
                </a:effectLst>
              </a:rPr>
              <a:t>CITx</a:t>
            </a:r>
            <a:r>
              <a:rPr lang="en-US" b="1" dirty="0" smtClean="0">
                <a:effectLst>
                  <a:outerShdw blurRad="38100" dist="38100" dir="2700000" algn="tl">
                    <a:srgbClr val="000000">
                      <a:alpha val="43137"/>
                    </a:srgbClr>
                  </a:outerShdw>
                </a:effectLst>
              </a:rPr>
              <a:t> Spring </a:t>
            </a:r>
            <a:r>
              <a:rPr lang="en-US" b="1" dirty="0" smtClean="0">
                <a:effectLst>
                  <a:outerShdw blurRad="38100" dist="38100" dir="2700000" algn="tl">
                    <a:srgbClr val="000000">
                      <a:alpha val="43137"/>
                    </a:srgbClr>
                  </a:outerShdw>
                </a:effectLst>
              </a:rPr>
              <a:t>2018</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lnSpcReduction="10000"/>
          </a:bodyPr>
          <a:lstStyle/>
          <a:p>
            <a:r>
              <a:rPr lang="en-US" dirty="0" smtClean="0"/>
              <a:t>Dean Plumadore as the Emcee</a:t>
            </a:r>
            <a:endParaRPr lang="en-US" dirty="0"/>
          </a:p>
          <a:p>
            <a:r>
              <a:rPr lang="en-US" dirty="0" smtClean="0"/>
              <a:t>Sponsors: AT, OAT, SAIT, </a:t>
            </a:r>
            <a:r>
              <a:rPr lang="en-US" dirty="0" err="1" smtClean="0"/>
              <a:t>TechZone</a:t>
            </a:r>
            <a:r>
              <a:rPr lang="en-US" dirty="0" smtClean="0"/>
              <a:t>, and COB</a:t>
            </a:r>
          </a:p>
          <a:p>
            <a:r>
              <a:rPr lang="en-US" dirty="0" smtClean="0"/>
              <a:t>Suggestion </a:t>
            </a:r>
            <a:r>
              <a:rPr lang="en-US" dirty="0" smtClean="0"/>
              <a:t>Box</a:t>
            </a:r>
            <a:endParaRPr lang="en-US" dirty="0" smtClean="0"/>
          </a:p>
          <a:p>
            <a:r>
              <a:rPr lang="en-US" dirty="0" smtClean="0"/>
              <a:t>After Event at the Pub II </a:t>
            </a:r>
            <a:endParaRPr lang="en-US" dirty="0" smtClean="0"/>
          </a:p>
          <a:p>
            <a:r>
              <a:rPr lang="en-US" dirty="0" err="1" smtClean="0"/>
              <a:t>CITnow</a:t>
            </a:r>
            <a:r>
              <a:rPr lang="en-US" dirty="0" smtClean="0"/>
              <a:t> </a:t>
            </a:r>
            <a:r>
              <a:rPr lang="en-US" dirty="0" smtClean="0"/>
              <a:t>series kicks off this summer with a </a:t>
            </a:r>
            <a:r>
              <a:rPr lang="en-US" dirty="0" smtClean="0"/>
              <a:t>Virtualization </a:t>
            </a:r>
            <a:r>
              <a:rPr lang="en-US" dirty="0" smtClean="0"/>
              <a:t>Summit (Craig)</a:t>
            </a:r>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image microsoft team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029" y="4179919"/>
            <a:ext cx="490311" cy="490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24799" y="4299449"/>
            <a:ext cx="1088571" cy="276999"/>
          </a:xfrm>
          <a:prstGeom prst="rect">
            <a:avLst/>
          </a:prstGeom>
          <a:noFill/>
        </p:spPr>
        <p:txBody>
          <a:bodyPr wrap="square" rtlCol="0">
            <a:spAutoFit/>
          </a:bodyPr>
          <a:lstStyle/>
          <a:p>
            <a:r>
              <a:rPr lang="en-US" sz="1200" dirty="0" err="1" smtClean="0"/>
              <a:t>RoF</a:t>
            </a:r>
            <a:r>
              <a:rPr lang="en-US" sz="1200" dirty="0" smtClean="0"/>
              <a:t> Channels</a:t>
            </a:r>
            <a:endParaRPr lang="en-US" sz="1200" dirty="0"/>
          </a:p>
        </p:txBody>
      </p:sp>
    </p:spTree>
    <p:extLst>
      <p:ext uri="{BB962C8B-B14F-4D97-AF65-F5344CB8AC3E}">
        <p14:creationId xmlns:p14="http://schemas.microsoft.com/office/powerpoint/2010/main" val="38319603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smtClean="0"/>
              <a:t>ION – Utilization </a:t>
            </a:r>
            <a:r>
              <a:rPr lang="en-US" dirty="0" err="1" smtClean="0"/>
              <a:t>Showback</a:t>
            </a:r>
            <a:endParaRPr lang="en-US" dirty="0"/>
          </a:p>
        </p:txBody>
      </p:sp>
      <p:pic>
        <p:nvPicPr>
          <p:cNvPr id="3" name="Picture 2"/>
          <p:cNvPicPr>
            <a:picLocks noChangeAspect="1"/>
          </p:cNvPicPr>
          <p:nvPr/>
        </p:nvPicPr>
        <p:blipFill>
          <a:blip r:embed="rId4"/>
          <a:stretch>
            <a:fillRect/>
          </a:stretch>
        </p:blipFill>
        <p:spPr>
          <a:xfrm>
            <a:off x="144255" y="1269207"/>
            <a:ext cx="8636673" cy="2079111"/>
          </a:xfrm>
          <a:prstGeom prst="rect">
            <a:avLst/>
          </a:prstGeom>
        </p:spPr>
      </p:pic>
    </p:spTree>
    <p:extLst>
      <p:ext uri="{BB962C8B-B14F-4D97-AF65-F5344CB8AC3E}">
        <p14:creationId xmlns:p14="http://schemas.microsoft.com/office/powerpoint/2010/main" val="15572396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smtClean="0"/>
              <a:t>ION – Utilization </a:t>
            </a:r>
            <a:r>
              <a:rPr lang="en-US" dirty="0" err="1" smtClean="0"/>
              <a:t>Showback</a:t>
            </a:r>
            <a:endParaRPr lang="en-US" dirty="0"/>
          </a:p>
        </p:txBody>
      </p:sp>
      <p:pic>
        <p:nvPicPr>
          <p:cNvPr id="3" name="Picture 2"/>
          <p:cNvPicPr>
            <a:picLocks noChangeAspect="1"/>
          </p:cNvPicPr>
          <p:nvPr/>
        </p:nvPicPr>
        <p:blipFill>
          <a:blip r:embed="rId4"/>
          <a:stretch>
            <a:fillRect/>
          </a:stretch>
        </p:blipFill>
        <p:spPr>
          <a:xfrm>
            <a:off x="134471" y="943731"/>
            <a:ext cx="8848164" cy="3993895"/>
          </a:xfrm>
          <a:prstGeom prst="rect">
            <a:avLst/>
          </a:prstGeom>
        </p:spPr>
      </p:pic>
    </p:spTree>
    <p:extLst>
      <p:ext uri="{BB962C8B-B14F-4D97-AF65-F5344CB8AC3E}">
        <p14:creationId xmlns:p14="http://schemas.microsoft.com/office/powerpoint/2010/main" val="18517827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smtClean="0"/>
              <a:t>ION – O365 Groups/Teams</a:t>
            </a:r>
            <a:endParaRPr lang="en-US" dirty="0"/>
          </a:p>
        </p:txBody>
      </p:sp>
      <p:sp>
        <p:nvSpPr>
          <p:cNvPr id="3" name="Content Placeholder 2"/>
          <p:cNvSpPr>
            <a:spLocks noGrp="1"/>
          </p:cNvSpPr>
          <p:nvPr>
            <p:ph idx="1"/>
          </p:nvPr>
        </p:nvSpPr>
        <p:spPr>
          <a:xfrm>
            <a:off x="457200" y="1200150"/>
            <a:ext cx="8229600" cy="3358403"/>
          </a:xfrm>
        </p:spPr>
        <p:txBody>
          <a:bodyPr>
            <a:normAutofit lnSpcReduction="10000"/>
          </a:bodyPr>
          <a:lstStyle/>
          <a:p>
            <a:r>
              <a:rPr lang="en-US" dirty="0" smtClean="0"/>
              <a:t>        186	- Team-enabled Groups </a:t>
            </a:r>
          </a:p>
          <a:p>
            <a:r>
              <a:rPr lang="en-US" dirty="0" smtClean="0"/>
              <a:t>230,138	- Chat messages</a:t>
            </a:r>
          </a:p>
          <a:p>
            <a:r>
              <a:rPr lang="en-US" dirty="0" smtClean="0"/>
              <a:t>  19,218	- Teams Chat messages</a:t>
            </a:r>
            <a:endParaRPr lang="en-US" dirty="0"/>
          </a:p>
          <a:p>
            <a:r>
              <a:rPr lang="en-US" dirty="0" smtClean="0"/>
              <a:t>Teams Device Usage</a:t>
            </a:r>
          </a:p>
          <a:p>
            <a:pPr lvl="1"/>
            <a:r>
              <a:rPr lang="en-US" dirty="0" smtClean="0"/>
              <a:t>Client: Portal (40%), Windows (34%), Mac (6%)</a:t>
            </a:r>
          </a:p>
          <a:p>
            <a:pPr lvl="1"/>
            <a:r>
              <a:rPr lang="en-US" dirty="0" smtClean="0"/>
              <a:t>Mobile: Android (10%), Apple iOS (10%)</a:t>
            </a:r>
          </a:p>
          <a:p>
            <a:pPr lvl="1"/>
            <a:endParaRPr lang="en-US" dirty="0" smtClean="0"/>
          </a:p>
          <a:p>
            <a:endParaRPr lang="en-US" dirty="0" smtClean="0"/>
          </a:p>
        </p:txBody>
      </p:sp>
      <p:pic>
        <p:nvPicPr>
          <p:cNvPr id="5" name="Picture 4" descr="Image result for Image ne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6339" y="4571686"/>
            <a:ext cx="6096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3110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b="1" dirty="0" err="1">
                <a:effectLst>
                  <a:outerShdw blurRad="38100" dist="38100" dir="2700000" algn="tl">
                    <a:srgbClr val="000000">
                      <a:alpha val="43137"/>
                    </a:srgbClr>
                  </a:outerShdw>
                </a:effectLst>
              </a:rPr>
              <a:t>CITx</a:t>
            </a:r>
            <a:r>
              <a:rPr lang="en-US" b="1" dirty="0">
                <a:effectLst>
                  <a:outerShdw blurRad="38100" dist="38100" dir="2700000" algn="tl">
                    <a:srgbClr val="000000">
                      <a:alpha val="43137"/>
                    </a:srgbClr>
                  </a:outerShdw>
                </a:effectLst>
              </a:rPr>
              <a:t> Spring 2018</a:t>
            </a:r>
            <a:endParaRPr lang="en-US" dirty="0"/>
          </a:p>
        </p:txBody>
      </p:sp>
      <p:sp>
        <p:nvSpPr>
          <p:cNvPr id="3" name="Content Placeholder 2"/>
          <p:cNvSpPr>
            <a:spLocks noGrp="1"/>
          </p:cNvSpPr>
          <p:nvPr>
            <p:ph idx="1"/>
          </p:nvPr>
        </p:nvSpPr>
        <p:spPr/>
        <p:txBody>
          <a:bodyPr>
            <a:normAutofit/>
          </a:bodyPr>
          <a:lstStyle/>
          <a:p>
            <a:pPr marL="0" indent="0" algn="ctr">
              <a:buNone/>
            </a:pPr>
            <a:r>
              <a:rPr lang="en-US" b="1" dirty="0" smtClean="0"/>
              <a:t>CIT MVP Awards</a:t>
            </a:r>
          </a:p>
          <a:p>
            <a:pPr algn="ctr"/>
            <a:r>
              <a:rPr lang="en-US" sz="2800" dirty="0" smtClean="0"/>
              <a:t>Full-Time Award - $1,000, August CIT</a:t>
            </a:r>
          </a:p>
          <a:p>
            <a:pPr algn="ctr"/>
            <a:r>
              <a:rPr lang="en-US" sz="2800" dirty="0" smtClean="0"/>
              <a:t>Student Award - $500, April </a:t>
            </a:r>
            <a:r>
              <a:rPr lang="en-US" sz="2800" dirty="0" err="1" smtClean="0"/>
              <a:t>CITx</a:t>
            </a:r>
            <a:endParaRPr lang="en-US" sz="2800" dirty="0" smtClean="0"/>
          </a:p>
          <a:p>
            <a:pPr algn="ctr"/>
            <a:r>
              <a:rPr lang="en-US" sz="2800" dirty="0"/>
              <a:t>P</a:t>
            </a:r>
            <a:r>
              <a:rPr lang="en-US" sz="2800" dirty="0" smtClean="0"/>
              <a:t>ut towards professional development</a:t>
            </a:r>
          </a:p>
          <a:p>
            <a:pPr algn="ctr"/>
            <a:r>
              <a:rPr lang="en-US" sz="2800" dirty="0"/>
              <a:t>L</a:t>
            </a:r>
            <a:r>
              <a:rPr lang="en-US" sz="2800" dirty="0" smtClean="0"/>
              <a:t>ink was live at Noon today</a:t>
            </a:r>
          </a:p>
          <a:p>
            <a:pPr algn="ctr"/>
            <a:r>
              <a:rPr lang="en-US" sz="2800" dirty="0" smtClean="0"/>
              <a:t>Thanks to Charley, Mark, and Rob for the support</a:t>
            </a:r>
            <a:endParaRPr lang="en-US" sz="2800"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image microsoft team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029" y="4179919"/>
            <a:ext cx="490311" cy="490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24799" y="4299449"/>
            <a:ext cx="1088571" cy="276999"/>
          </a:xfrm>
          <a:prstGeom prst="rect">
            <a:avLst/>
          </a:prstGeom>
          <a:noFill/>
        </p:spPr>
        <p:txBody>
          <a:bodyPr wrap="square" rtlCol="0">
            <a:spAutoFit/>
          </a:bodyPr>
          <a:lstStyle/>
          <a:p>
            <a:r>
              <a:rPr lang="en-US" sz="1200" dirty="0" err="1" smtClean="0"/>
              <a:t>RoF</a:t>
            </a:r>
            <a:r>
              <a:rPr lang="en-US" sz="1200" dirty="0" smtClean="0"/>
              <a:t> Channels</a:t>
            </a:r>
            <a:endParaRPr lang="en-US" sz="1200" dirty="0"/>
          </a:p>
        </p:txBody>
      </p:sp>
    </p:spTree>
    <p:extLst>
      <p:ext uri="{BB962C8B-B14F-4D97-AF65-F5344CB8AC3E}">
        <p14:creationId xmlns:p14="http://schemas.microsoft.com/office/powerpoint/2010/main" val="7962798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b="1" dirty="0" err="1">
                <a:effectLst>
                  <a:outerShdw blurRad="38100" dist="38100" dir="2700000" algn="tl">
                    <a:srgbClr val="000000">
                      <a:alpha val="43137"/>
                    </a:srgbClr>
                  </a:outerShdw>
                </a:effectLst>
              </a:rPr>
              <a:t>CITx</a:t>
            </a:r>
            <a:r>
              <a:rPr lang="en-US" b="1" dirty="0">
                <a:effectLst>
                  <a:outerShdw blurRad="38100" dist="38100" dir="2700000" algn="tl">
                    <a:srgbClr val="000000">
                      <a:alpha val="43137"/>
                    </a:srgbClr>
                  </a:outerShdw>
                </a:effectLst>
              </a:rPr>
              <a:t> Spring 2018</a:t>
            </a:r>
            <a:endParaRPr lang="en-US" dirty="0"/>
          </a:p>
        </p:txBody>
      </p:sp>
      <p:sp>
        <p:nvSpPr>
          <p:cNvPr id="3" name="Content Placeholder 2"/>
          <p:cNvSpPr>
            <a:spLocks noGrp="1"/>
          </p:cNvSpPr>
          <p:nvPr>
            <p:ph idx="1"/>
          </p:nvPr>
        </p:nvSpPr>
        <p:spPr>
          <a:xfrm>
            <a:off x="457200" y="1095643"/>
            <a:ext cx="8229600" cy="3394472"/>
          </a:xfrm>
        </p:spPr>
        <p:txBody>
          <a:bodyPr>
            <a:normAutofit fontScale="92500" lnSpcReduction="20000"/>
          </a:bodyPr>
          <a:lstStyle/>
          <a:p>
            <a:pPr marL="0" indent="0" algn="ctr">
              <a:buNone/>
            </a:pPr>
            <a:r>
              <a:rPr lang="en-US" b="1" dirty="0" smtClean="0"/>
              <a:t>Full Time CIT MVP Award</a:t>
            </a:r>
          </a:p>
          <a:p>
            <a:r>
              <a:rPr lang="en-US" dirty="0" smtClean="0"/>
              <a:t>Anyone can nominate a Tech staff member</a:t>
            </a:r>
          </a:p>
          <a:p>
            <a:r>
              <a:rPr lang="en-US" dirty="0" smtClean="0"/>
              <a:t>3 statements of support</a:t>
            </a:r>
          </a:p>
          <a:p>
            <a:r>
              <a:rPr lang="en-US" dirty="0"/>
              <a:t>B</a:t>
            </a:r>
            <a:r>
              <a:rPr lang="en-US" dirty="0" smtClean="0"/>
              <a:t>een FT Tech for 1 year</a:t>
            </a:r>
          </a:p>
          <a:p>
            <a:r>
              <a:rPr lang="en-US" dirty="0"/>
              <a:t>P</a:t>
            </a:r>
            <a:r>
              <a:rPr lang="en-US" dirty="0" smtClean="0"/>
              <a:t>roven record of working in a team</a:t>
            </a:r>
          </a:p>
          <a:p>
            <a:r>
              <a:rPr lang="en-US" dirty="0"/>
              <a:t>E</a:t>
            </a:r>
            <a:r>
              <a:rPr lang="en-US" dirty="0" smtClean="0"/>
              <a:t>ligible to win once every 4 years</a:t>
            </a:r>
          </a:p>
          <a:p>
            <a:r>
              <a:rPr lang="en-US" dirty="0"/>
              <a:t>https://cit.illinoisstate.edu/awards/</a:t>
            </a:r>
            <a:endParaRPr lang="en-US" dirty="0" smtClean="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image microsoft team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029" y="4179919"/>
            <a:ext cx="490311" cy="490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24799" y="4299449"/>
            <a:ext cx="1088571" cy="276999"/>
          </a:xfrm>
          <a:prstGeom prst="rect">
            <a:avLst/>
          </a:prstGeom>
          <a:noFill/>
        </p:spPr>
        <p:txBody>
          <a:bodyPr wrap="square" rtlCol="0">
            <a:spAutoFit/>
          </a:bodyPr>
          <a:lstStyle/>
          <a:p>
            <a:r>
              <a:rPr lang="en-US" sz="1200" dirty="0" err="1" smtClean="0"/>
              <a:t>RoF</a:t>
            </a:r>
            <a:r>
              <a:rPr lang="en-US" sz="1200" dirty="0" smtClean="0"/>
              <a:t> Channels</a:t>
            </a:r>
            <a:endParaRPr lang="en-US" sz="1200" dirty="0"/>
          </a:p>
        </p:txBody>
      </p:sp>
    </p:spTree>
    <p:extLst>
      <p:ext uri="{BB962C8B-B14F-4D97-AF65-F5344CB8AC3E}">
        <p14:creationId xmlns:p14="http://schemas.microsoft.com/office/powerpoint/2010/main" val="31021704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b="1" dirty="0" err="1">
                <a:effectLst>
                  <a:outerShdw blurRad="38100" dist="38100" dir="2700000" algn="tl">
                    <a:srgbClr val="000000">
                      <a:alpha val="43137"/>
                    </a:srgbClr>
                  </a:outerShdw>
                </a:effectLst>
              </a:rPr>
              <a:t>CITx</a:t>
            </a:r>
            <a:r>
              <a:rPr lang="en-US" b="1" dirty="0">
                <a:effectLst>
                  <a:outerShdw blurRad="38100" dist="38100" dir="2700000" algn="tl">
                    <a:srgbClr val="000000">
                      <a:alpha val="43137"/>
                    </a:srgbClr>
                  </a:outerShdw>
                </a:effectLst>
              </a:rPr>
              <a:t> Spring 2018</a:t>
            </a:r>
            <a:endParaRPr lang="en-US" dirty="0"/>
          </a:p>
        </p:txBody>
      </p:sp>
      <p:sp>
        <p:nvSpPr>
          <p:cNvPr id="3" name="Content Placeholder 2"/>
          <p:cNvSpPr>
            <a:spLocks noGrp="1"/>
          </p:cNvSpPr>
          <p:nvPr>
            <p:ph idx="1"/>
          </p:nvPr>
        </p:nvSpPr>
        <p:spPr>
          <a:xfrm>
            <a:off x="457200" y="1095643"/>
            <a:ext cx="8229600" cy="3394472"/>
          </a:xfrm>
        </p:spPr>
        <p:txBody>
          <a:bodyPr>
            <a:normAutofit/>
          </a:bodyPr>
          <a:lstStyle/>
          <a:p>
            <a:pPr marL="0" indent="0" algn="ctr">
              <a:buNone/>
            </a:pPr>
            <a:r>
              <a:rPr lang="en-US" b="1" dirty="0" smtClean="0"/>
              <a:t>Student CIT MVP Award</a:t>
            </a:r>
          </a:p>
          <a:p>
            <a:r>
              <a:rPr lang="en-US" dirty="0" smtClean="0"/>
              <a:t>Anyone can nominate a Student Tech </a:t>
            </a:r>
          </a:p>
          <a:p>
            <a:r>
              <a:rPr lang="en-US" dirty="0" smtClean="0"/>
              <a:t>Been a Student Tech </a:t>
            </a:r>
          </a:p>
          <a:p>
            <a:r>
              <a:rPr lang="en-US" dirty="0" smtClean="0"/>
              <a:t>Eligible to win once every 4 years</a:t>
            </a:r>
          </a:p>
          <a:p>
            <a:r>
              <a:rPr lang="en-US" dirty="0"/>
              <a:t>https://cit.illinoisstate.edu/awards/</a:t>
            </a:r>
            <a:endParaRPr lang="en-US" dirty="0" smtClean="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image microsoft team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029" y="4179919"/>
            <a:ext cx="490311" cy="490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24799" y="4299449"/>
            <a:ext cx="1088571" cy="276999"/>
          </a:xfrm>
          <a:prstGeom prst="rect">
            <a:avLst/>
          </a:prstGeom>
          <a:noFill/>
        </p:spPr>
        <p:txBody>
          <a:bodyPr wrap="square" rtlCol="0">
            <a:spAutoFit/>
          </a:bodyPr>
          <a:lstStyle/>
          <a:p>
            <a:r>
              <a:rPr lang="en-US" sz="1200" dirty="0" err="1" smtClean="0"/>
              <a:t>RoF</a:t>
            </a:r>
            <a:r>
              <a:rPr lang="en-US" sz="1200" dirty="0" smtClean="0"/>
              <a:t> Channels</a:t>
            </a:r>
            <a:endParaRPr lang="en-US" sz="1200" dirty="0"/>
          </a:p>
        </p:txBody>
      </p:sp>
    </p:spTree>
    <p:extLst>
      <p:ext uri="{BB962C8B-B14F-4D97-AF65-F5344CB8AC3E}">
        <p14:creationId xmlns:p14="http://schemas.microsoft.com/office/powerpoint/2010/main" val="5574842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b="1" dirty="0" err="1">
                <a:effectLst>
                  <a:outerShdw blurRad="38100" dist="38100" dir="2700000" algn="tl">
                    <a:srgbClr val="000000">
                      <a:alpha val="43137"/>
                    </a:srgbClr>
                  </a:outerShdw>
                </a:effectLst>
              </a:rPr>
              <a:t>CITx</a:t>
            </a:r>
            <a:r>
              <a:rPr lang="en-US" b="1" dirty="0">
                <a:effectLst>
                  <a:outerShdw blurRad="38100" dist="38100" dir="2700000" algn="tl">
                    <a:srgbClr val="000000">
                      <a:alpha val="43137"/>
                    </a:srgbClr>
                  </a:outerShdw>
                </a:effectLst>
              </a:rPr>
              <a:t> Spring 2018</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b="1" dirty="0" smtClean="0"/>
              <a:t>Redbirds of a Feather Sessions</a:t>
            </a:r>
          </a:p>
          <a:p>
            <a:pPr lvl="1" fontAlgn="ctr"/>
            <a:r>
              <a:rPr lang="en-US" dirty="0"/>
              <a:t>Standard Operating Environment for Endpoints</a:t>
            </a:r>
          </a:p>
          <a:p>
            <a:pPr lvl="2" fontAlgn="ctr"/>
            <a:r>
              <a:rPr lang="en-US" dirty="0"/>
              <a:t>Dan Taube in 131</a:t>
            </a:r>
          </a:p>
          <a:p>
            <a:pPr lvl="1" fontAlgn="ctr"/>
            <a:r>
              <a:rPr lang="en-US" dirty="0"/>
              <a:t>Service/Infrastructure Monitoring</a:t>
            </a:r>
          </a:p>
          <a:p>
            <a:pPr lvl="2" fontAlgn="ctr"/>
            <a:r>
              <a:rPr lang="en-US" dirty="0" smtClean="0"/>
              <a:t>Tim </a:t>
            </a:r>
            <a:r>
              <a:rPr lang="en-US" dirty="0"/>
              <a:t>Walsh in 150</a:t>
            </a:r>
          </a:p>
          <a:p>
            <a:pPr lvl="1" fontAlgn="ctr"/>
            <a:r>
              <a:rPr lang="en-US" dirty="0"/>
              <a:t>Growing your IT Career</a:t>
            </a:r>
          </a:p>
          <a:p>
            <a:pPr lvl="2" fontAlgn="ctr"/>
            <a:r>
              <a:rPr lang="en-US" dirty="0"/>
              <a:t>Dean </a:t>
            </a:r>
            <a:r>
              <a:rPr lang="en-US" dirty="0" smtClean="0"/>
              <a:t>Plumadore in </a:t>
            </a:r>
            <a:r>
              <a:rPr lang="en-US" dirty="0"/>
              <a:t>148</a:t>
            </a:r>
          </a:p>
          <a:p>
            <a:pPr lvl="1" fontAlgn="ctr"/>
            <a:r>
              <a:rPr lang="en-US" dirty="0"/>
              <a:t>Useful Bots for MS Teams</a:t>
            </a:r>
          </a:p>
          <a:p>
            <a:pPr lvl="2" fontAlgn="ctr"/>
            <a:r>
              <a:rPr lang="en-US" dirty="0"/>
              <a:t>Nathan Stien in 149</a:t>
            </a:r>
          </a:p>
          <a:p>
            <a:pPr lvl="1"/>
            <a:endParaRPr lang="en-US"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image microsoft team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029" y="4179919"/>
            <a:ext cx="490311" cy="490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24799" y="4299449"/>
            <a:ext cx="1088571" cy="276999"/>
          </a:xfrm>
          <a:prstGeom prst="rect">
            <a:avLst/>
          </a:prstGeom>
          <a:noFill/>
        </p:spPr>
        <p:txBody>
          <a:bodyPr wrap="square" rtlCol="0">
            <a:spAutoFit/>
          </a:bodyPr>
          <a:lstStyle/>
          <a:p>
            <a:r>
              <a:rPr lang="en-US" sz="1200" dirty="0" err="1" smtClean="0"/>
              <a:t>RoF</a:t>
            </a:r>
            <a:r>
              <a:rPr lang="en-US" sz="1200" dirty="0" smtClean="0"/>
              <a:t> Channels</a:t>
            </a:r>
            <a:endParaRPr lang="en-US" sz="1200" dirty="0"/>
          </a:p>
        </p:txBody>
      </p:sp>
      <p:pic>
        <p:nvPicPr>
          <p:cNvPr id="9" name="Picture 4" descr="Image result for Image nex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6339" y="4571686"/>
            <a:ext cx="6096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9544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smtClean="0"/>
              <a:t>Learning Spac</a:t>
            </a:r>
            <a:r>
              <a:rPr lang="en-US" dirty="0" smtClean="0"/>
              <a:t>es &amp; AV Technology</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Doug Smith</a:t>
            </a:r>
          </a:p>
          <a:p>
            <a:pPr marL="0" indent="0" algn="ctr">
              <a:buNone/>
            </a:pPr>
            <a:r>
              <a:rPr lang="en-US" dirty="0" smtClean="0"/>
              <a:t>Director</a:t>
            </a:r>
            <a:endParaRPr lang="en-US"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image microsoft team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029" y="4179919"/>
            <a:ext cx="490311" cy="490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24799" y="4299449"/>
            <a:ext cx="1088571" cy="276999"/>
          </a:xfrm>
          <a:prstGeom prst="rect">
            <a:avLst/>
          </a:prstGeom>
          <a:noFill/>
        </p:spPr>
        <p:txBody>
          <a:bodyPr wrap="square" rtlCol="0">
            <a:spAutoFit/>
          </a:bodyPr>
          <a:lstStyle/>
          <a:p>
            <a:r>
              <a:rPr lang="en-US" sz="1200" dirty="0" err="1" smtClean="0"/>
              <a:t>RoF</a:t>
            </a:r>
            <a:r>
              <a:rPr lang="en-US" sz="1200" dirty="0" smtClean="0"/>
              <a:t> Channels</a:t>
            </a:r>
            <a:endParaRPr lang="en-US" sz="1200" dirty="0"/>
          </a:p>
        </p:txBody>
      </p:sp>
    </p:spTree>
    <p:extLst>
      <p:ext uri="{BB962C8B-B14F-4D97-AF65-F5344CB8AC3E}">
        <p14:creationId xmlns:p14="http://schemas.microsoft.com/office/powerpoint/2010/main" val="38287735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smtClean="0"/>
              <a:t>LSAVT</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STV </a:t>
            </a:r>
            <a:r>
              <a:rPr lang="en-US" dirty="0"/>
              <a:t>101 upgrade to dual laser projectors and dual content display</a:t>
            </a:r>
            <a:r>
              <a:rPr lang="en-US" dirty="0" smtClean="0"/>
              <a:t>.</a:t>
            </a:r>
          </a:p>
          <a:p>
            <a:pPr lvl="1"/>
            <a:r>
              <a:rPr lang="en-US" dirty="0"/>
              <a:t>similar upgrades planned for </a:t>
            </a:r>
            <a:r>
              <a:rPr lang="en-US" dirty="0" err="1"/>
              <a:t>Capen</a:t>
            </a:r>
            <a:r>
              <a:rPr lang="en-US" dirty="0"/>
              <a:t> and FSA 133 this </a:t>
            </a:r>
            <a:r>
              <a:rPr lang="en-US" dirty="0" smtClean="0"/>
              <a:t>summer</a:t>
            </a:r>
          </a:p>
          <a:p>
            <a:r>
              <a:rPr lang="en-US" dirty="0"/>
              <a:t>Designed the AV for CVA 134 collaborative </a:t>
            </a:r>
            <a:r>
              <a:rPr lang="en-US" dirty="0" smtClean="0"/>
              <a:t>classroom</a:t>
            </a:r>
          </a:p>
          <a:p>
            <a:r>
              <a:rPr lang="en-US" dirty="0"/>
              <a:t>All classrooms managed by LSAVT will have the same level of digital technology and consistent user interfaces</a:t>
            </a:r>
            <a:r>
              <a:rPr lang="en-US" dirty="0" smtClean="0"/>
              <a:t>.</a:t>
            </a:r>
          </a:p>
          <a:p>
            <a:r>
              <a:rPr lang="en-US" dirty="0"/>
              <a:t>Beginning in the fall of 2018 LSAVT will offer Kramer VIA on a per request basis to be installed into classrooms.</a:t>
            </a:r>
            <a:endParaRPr lang="en-US" dirty="0" smtClean="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image microsoft team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029" y="4179919"/>
            <a:ext cx="490311" cy="490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24799" y="4299449"/>
            <a:ext cx="1088571" cy="276999"/>
          </a:xfrm>
          <a:prstGeom prst="rect">
            <a:avLst/>
          </a:prstGeom>
          <a:noFill/>
        </p:spPr>
        <p:txBody>
          <a:bodyPr wrap="square" rtlCol="0">
            <a:spAutoFit/>
          </a:bodyPr>
          <a:lstStyle/>
          <a:p>
            <a:r>
              <a:rPr lang="en-US" sz="1200" dirty="0" err="1" smtClean="0"/>
              <a:t>RoF</a:t>
            </a:r>
            <a:r>
              <a:rPr lang="en-US" sz="1200" dirty="0" smtClean="0"/>
              <a:t> Channels</a:t>
            </a:r>
            <a:endParaRPr lang="en-US" sz="1200" dirty="0"/>
          </a:p>
        </p:txBody>
      </p:sp>
    </p:spTree>
    <p:extLst>
      <p:ext uri="{BB962C8B-B14F-4D97-AF65-F5344CB8AC3E}">
        <p14:creationId xmlns:p14="http://schemas.microsoft.com/office/powerpoint/2010/main" val="7963417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smtClean="0"/>
              <a:t>LSAVT</a:t>
            </a:r>
            <a:endParaRPr lang="en-US" dirty="0"/>
          </a:p>
        </p:txBody>
      </p:sp>
      <p:pic>
        <p:nvPicPr>
          <p:cNvPr id="9" name="DougS Lightboard dem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642819" y="966652"/>
            <a:ext cx="5945431" cy="3344208"/>
          </a:xfrm>
        </p:spPr>
      </p:pic>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image microsoft teams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9029" y="4179919"/>
            <a:ext cx="490311" cy="490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24799" y="4299449"/>
            <a:ext cx="1088571" cy="276999"/>
          </a:xfrm>
          <a:prstGeom prst="rect">
            <a:avLst/>
          </a:prstGeom>
          <a:noFill/>
        </p:spPr>
        <p:txBody>
          <a:bodyPr wrap="square" rtlCol="0">
            <a:spAutoFit/>
          </a:bodyPr>
          <a:lstStyle/>
          <a:p>
            <a:r>
              <a:rPr lang="en-US" sz="1200" dirty="0" err="1" smtClean="0"/>
              <a:t>RoF</a:t>
            </a:r>
            <a:r>
              <a:rPr lang="en-US" sz="1200" dirty="0" smtClean="0"/>
              <a:t> Channels</a:t>
            </a:r>
            <a:endParaRPr lang="en-US" sz="1200" dirty="0"/>
          </a:p>
        </p:txBody>
      </p:sp>
      <p:pic>
        <p:nvPicPr>
          <p:cNvPr id="10" name="Picture 4" descr="Image result for Image nex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06339" y="4571686"/>
            <a:ext cx="6096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7967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Welcome to </a:t>
            </a:r>
            <a:r>
              <a:rPr lang="en-US" b="1" dirty="0" err="1" smtClean="0">
                <a:effectLst>
                  <a:outerShdw blurRad="38100" dist="38100" dir="2700000" algn="tl">
                    <a:srgbClr val="000000">
                      <a:alpha val="43137"/>
                    </a:srgbClr>
                  </a:outerShdw>
                </a:effectLst>
              </a:rPr>
              <a:t>CITx</a:t>
            </a:r>
            <a:r>
              <a:rPr lang="en-US" b="1" dirty="0" smtClean="0">
                <a:effectLst>
                  <a:outerShdw blurRad="38100" dist="38100" dir="2700000" algn="tl">
                    <a:srgbClr val="000000">
                      <a:alpha val="43137"/>
                    </a:srgbClr>
                  </a:outerShdw>
                </a:effectLst>
              </a:rPr>
              <a:t> Spring </a:t>
            </a:r>
            <a:r>
              <a:rPr lang="en-US" b="1" dirty="0" smtClean="0">
                <a:effectLst>
                  <a:outerShdw blurRad="38100" dist="38100" dir="2700000" algn="tl">
                    <a:srgbClr val="000000">
                      <a:alpha val="43137"/>
                    </a:srgbClr>
                  </a:outerShdw>
                </a:effectLst>
              </a:rPr>
              <a:t>2018</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85000" lnSpcReduction="20000"/>
          </a:bodyPr>
          <a:lstStyle/>
          <a:p>
            <a:pPr marL="0" indent="0">
              <a:buNone/>
            </a:pPr>
            <a:r>
              <a:rPr lang="en-US" dirty="0" smtClean="0"/>
              <a:t>Redbirds of a Feather Sessions (</a:t>
            </a:r>
            <a:r>
              <a:rPr lang="en-US" dirty="0" err="1" smtClean="0"/>
              <a:t>RoF</a:t>
            </a:r>
            <a:r>
              <a:rPr lang="en-US" dirty="0" smtClean="0"/>
              <a:t>)</a:t>
            </a:r>
          </a:p>
          <a:p>
            <a:pPr lvl="1" fontAlgn="ctr"/>
            <a:r>
              <a:rPr lang="en-US" dirty="0"/>
              <a:t>Standard Operating Environment for Endpoints</a:t>
            </a:r>
          </a:p>
          <a:p>
            <a:pPr lvl="2" fontAlgn="ctr"/>
            <a:r>
              <a:rPr lang="en-US" dirty="0"/>
              <a:t>Dan Taube in 131</a:t>
            </a:r>
          </a:p>
          <a:p>
            <a:pPr lvl="1" fontAlgn="ctr"/>
            <a:r>
              <a:rPr lang="en-US" dirty="0"/>
              <a:t>Service/Infrastructure Monitoring</a:t>
            </a:r>
          </a:p>
          <a:p>
            <a:pPr lvl="2" fontAlgn="ctr"/>
            <a:r>
              <a:rPr lang="en-US" dirty="0" smtClean="0"/>
              <a:t>Tim </a:t>
            </a:r>
            <a:r>
              <a:rPr lang="en-US" dirty="0"/>
              <a:t>Walsh in 150</a:t>
            </a:r>
          </a:p>
          <a:p>
            <a:pPr lvl="1" fontAlgn="ctr"/>
            <a:r>
              <a:rPr lang="en-US" dirty="0"/>
              <a:t>Growing your IT Career</a:t>
            </a:r>
          </a:p>
          <a:p>
            <a:pPr lvl="2" fontAlgn="ctr"/>
            <a:r>
              <a:rPr lang="en-US" dirty="0"/>
              <a:t>Dean Plumadore </a:t>
            </a:r>
            <a:r>
              <a:rPr lang="en-US" dirty="0" smtClean="0"/>
              <a:t>in </a:t>
            </a:r>
            <a:r>
              <a:rPr lang="en-US" dirty="0"/>
              <a:t>148</a:t>
            </a:r>
          </a:p>
          <a:p>
            <a:pPr lvl="1" fontAlgn="ctr"/>
            <a:r>
              <a:rPr lang="en-US" dirty="0"/>
              <a:t>Useful Bots for MS Teams</a:t>
            </a:r>
          </a:p>
          <a:p>
            <a:pPr lvl="2" fontAlgn="ctr"/>
            <a:r>
              <a:rPr lang="en-US" dirty="0"/>
              <a:t>Nathan Stien in 149</a:t>
            </a:r>
          </a:p>
          <a:p>
            <a:pPr lvl="1"/>
            <a:endParaRPr lang="en-US"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image microsoft team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029" y="4179919"/>
            <a:ext cx="490311" cy="490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24799" y="4299449"/>
            <a:ext cx="1088571" cy="276999"/>
          </a:xfrm>
          <a:prstGeom prst="rect">
            <a:avLst/>
          </a:prstGeom>
          <a:noFill/>
        </p:spPr>
        <p:txBody>
          <a:bodyPr wrap="square" rtlCol="0">
            <a:spAutoFit/>
          </a:bodyPr>
          <a:lstStyle/>
          <a:p>
            <a:r>
              <a:rPr lang="en-US" sz="1200" dirty="0" err="1" smtClean="0"/>
              <a:t>RoF</a:t>
            </a:r>
            <a:r>
              <a:rPr lang="en-US" sz="1200" dirty="0" smtClean="0"/>
              <a:t> Channels</a:t>
            </a:r>
            <a:endParaRPr lang="en-US" sz="1200" dirty="0"/>
          </a:p>
        </p:txBody>
      </p:sp>
      <p:pic>
        <p:nvPicPr>
          <p:cNvPr id="34820" name="Picture 4" descr="Image result for Image nex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6339" y="4571686"/>
            <a:ext cx="6096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1067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457200" y="205978"/>
            <a:ext cx="8229600" cy="1109015"/>
          </a:xfrm>
        </p:spPr>
        <p:txBody>
          <a:bodyPr>
            <a:normAutofit fontScale="90000"/>
          </a:bodyPr>
          <a:lstStyle/>
          <a:p>
            <a:r>
              <a:rPr lang="en-US" dirty="0" smtClean="0"/>
              <a:t>Center for Teaching Learning and Technology</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Charles Bristow</a:t>
            </a:r>
          </a:p>
          <a:p>
            <a:pPr marL="0" indent="0" algn="ctr">
              <a:buNone/>
            </a:pPr>
            <a:r>
              <a:rPr lang="en-US" dirty="0" smtClean="0"/>
              <a:t>in for Claire </a:t>
            </a:r>
            <a:r>
              <a:rPr lang="en-US" dirty="0" err="1" smtClean="0"/>
              <a:t>Lamonica</a:t>
            </a:r>
            <a:endParaRPr lang="en-US"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image microsoft team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029" y="4179919"/>
            <a:ext cx="490311" cy="490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24799" y="4299449"/>
            <a:ext cx="1088571" cy="276999"/>
          </a:xfrm>
          <a:prstGeom prst="rect">
            <a:avLst/>
          </a:prstGeom>
          <a:noFill/>
        </p:spPr>
        <p:txBody>
          <a:bodyPr wrap="square" rtlCol="0">
            <a:spAutoFit/>
          </a:bodyPr>
          <a:lstStyle/>
          <a:p>
            <a:r>
              <a:rPr lang="en-US" sz="1200" dirty="0" err="1" smtClean="0"/>
              <a:t>RoF</a:t>
            </a:r>
            <a:r>
              <a:rPr lang="en-US" sz="1200" dirty="0" smtClean="0"/>
              <a:t> Channels</a:t>
            </a:r>
            <a:endParaRPr lang="en-US" sz="1200" dirty="0"/>
          </a:p>
        </p:txBody>
      </p:sp>
    </p:spTree>
    <p:extLst>
      <p:ext uri="{BB962C8B-B14F-4D97-AF65-F5344CB8AC3E}">
        <p14:creationId xmlns:p14="http://schemas.microsoft.com/office/powerpoint/2010/main" val="23942945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sz="4000" dirty="0" err="1" smtClean="0"/>
              <a:t>ReggieNet</a:t>
            </a:r>
            <a:endParaRPr lang="en-US" sz="4000" dirty="0"/>
          </a:p>
        </p:txBody>
      </p:sp>
      <p:sp>
        <p:nvSpPr>
          <p:cNvPr id="3" name="Content Placeholder 2"/>
          <p:cNvSpPr>
            <a:spLocks noGrp="1"/>
          </p:cNvSpPr>
          <p:nvPr>
            <p:ph idx="1"/>
          </p:nvPr>
        </p:nvSpPr>
        <p:spPr/>
        <p:txBody>
          <a:bodyPr>
            <a:normAutofit/>
          </a:bodyPr>
          <a:lstStyle/>
          <a:p>
            <a:pPr marL="0" indent="0">
              <a:buNone/>
            </a:pPr>
            <a:r>
              <a:rPr lang="en-US" sz="2800" dirty="0" smtClean="0"/>
              <a:t>New landing page</a:t>
            </a:r>
          </a:p>
          <a:p>
            <a:r>
              <a:rPr lang="en-US" sz="2800" dirty="0" smtClean="0"/>
              <a:t>Automatic switch based on alerts about Central Login</a:t>
            </a:r>
          </a:p>
          <a:p>
            <a:r>
              <a:rPr lang="en-US" sz="2800" dirty="0" smtClean="0"/>
              <a:t>Link to page with </a:t>
            </a:r>
            <a:r>
              <a:rPr lang="en-US" sz="2800" smtClean="0"/>
              <a:t>alternative login</a:t>
            </a:r>
            <a:br>
              <a:rPr lang="en-US" sz="2800" smtClean="0"/>
            </a:br>
            <a:endParaRPr lang="en-US" sz="2800" dirty="0" smtClean="0"/>
          </a:p>
          <a:p>
            <a:pPr marL="0" indent="0">
              <a:buNone/>
            </a:pPr>
            <a:r>
              <a:rPr lang="en-US" sz="2800" dirty="0" smtClean="0"/>
              <a:t>Working on simplified course combination interface</a:t>
            </a:r>
            <a:endParaRPr lang="en-US" sz="2800" dirty="0"/>
          </a:p>
        </p:txBody>
      </p:sp>
    </p:spTree>
    <p:extLst>
      <p:ext uri="{BB962C8B-B14F-4D97-AF65-F5344CB8AC3E}">
        <p14:creationId xmlns:p14="http://schemas.microsoft.com/office/powerpoint/2010/main" val="12241714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sz="4000" dirty="0" err="1" smtClean="0"/>
              <a:t>ReggieNet</a:t>
            </a:r>
            <a:endParaRPr lang="en-US" sz="4000" dirty="0"/>
          </a:p>
        </p:txBody>
      </p:sp>
      <p:sp>
        <p:nvSpPr>
          <p:cNvPr id="3" name="Content Placeholder 2"/>
          <p:cNvSpPr>
            <a:spLocks noGrp="1"/>
          </p:cNvSpPr>
          <p:nvPr>
            <p:ph idx="1"/>
          </p:nvPr>
        </p:nvSpPr>
        <p:spPr>
          <a:xfrm>
            <a:off x="454298" y="968923"/>
            <a:ext cx="8229600" cy="3394472"/>
          </a:xfrm>
        </p:spPr>
        <p:txBody>
          <a:bodyPr>
            <a:normAutofit/>
          </a:bodyPr>
          <a:lstStyle/>
          <a:p>
            <a:pPr marL="0" indent="0">
              <a:buNone/>
            </a:pPr>
            <a:r>
              <a:rPr lang="en-US" sz="2200" dirty="0" smtClean="0"/>
              <a:t>Planned upgrade to version 12</a:t>
            </a:r>
          </a:p>
          <a:p>
            <a:r>
              <a:rPr lang="en-US" sz="2200" dirty="0" smtClean="0"/>
              <a:t>Tentative date – mid July</a:t>
            </a:r>
          </a:p>
          <a:p>
            <a:r>
              <a:rPr lang="en-US" sz="2200" dirty="0" smtClean="0"/>
              <a:t>New features</a:t>
            </a:r>
          </a:p>
          <a:p>
            <a:pPr lvl="1" fontAlgn="base"/>
            <a:r>
              <a:rPr lang="en-US" sz="2200" dirty="0"/>
              <a:t>Gradebook improvements </a:t>
            </a:r>
          </a:p>
          <a:p>
            <a:pPr lvl="1" fontAlgn="base"/>
            <a:r>
              <a:rPr lang="en-US" sz="2200" dirty="0" smtClean="0"/>
              <a:t>Release </a:t>
            </a:r>
            <a:r>
              <a:rPr lang="en-US" sz="2200" dirty="0"/>
              <a:t>exceptions in </a:t>
            </a:r>
            <a:r>
              <a:rPr lang="en-US" sz="2200" dirty="0" smtClean="0"/>
              <a:t>Tests </a:t>
            </a:r>
            <a:r>
              <a:rPr lang="en-US" sz="2200" dirty="0"/>
              <a:t>&amp; </a:t>
            </a:r>
            <a:r>
              <a:rPr lang="en-US" sz="2200" dirty="0" smtClean="0"/>
              <a:t>Quizzes</a:t>
            </a:r>
            <a:endParaRPr lang="en-US" sz="2200" dirty="0"/>
          </a:p>
          <a:p>
            <a:pPr lvl="1" fontAlgn="base"/>
            <a:r>
              <a:rPr lang="en-US" sz="2200" dirty="0"/>
              <a:t>New </a:t>
            </a:r>
            <a:r>
              <a:rPr lang="en-US" sz="2200" dirty="0" smtClean="0"/>
              <a:t>responsive design for </a:t>
            </a:r>
            <a:r>
              <a:rPr lang="en-US" sz="2200" dirty="0"/>
              <a:t>mobile </a:t>
            </a:r>
          </a:p>
          <a:p>
            <a:pPr lvl="1" fontAlgn="base"/>
            <a:r>
              <a:rPr lang="en-US" sz="2200" dirty="0" smtClean="0"/>
              <a:t>Bullhorn notifications</a:t>
            </a:r>
            <a:r>
              <a:rPr lang="en-US" sz="2200" dirty="0"/>
              <a:t> </a:t>
            </a:r>
            <a:endParaRPr lang="en-US" sz="2200" dirty="0" smtClean="0"/>
          </a:p>
          <a:p>
            <a:pPr lvl="1" fontAlgn="base"/>
            <a:r>
              <a:rPr lang="en-US" sz="2200" dirty="0" smtClean="0"/>
              <a:t>Accessibility improvements</a:t>
            </a:r>
            <a:endParaRPr lang="en-US" sz="2200" dirty="0"/>
          </a:p>
          <a:p>
            <a:pPr lvl="1"/>
            <a:endParaRPr lang="en-US" dirty="0"/>
          </a:p>
        </p:txBody>
      </p:sp>
      <p:pic>
        <p:nvPicPr>
          <p:cNvPr id="5" name="Picture 4" descr="Image result for Image n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6339" y="4571686"/>
            <a:ext cx="6096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1593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457200" y="205978"/>
            <a:ext cx="8229600" cy="769427"/>
          </a:xfrm>
        </p:spPr>
        <p:txBody>
          <a:bodyPr>
            <a:normAutofit/>
          </a:bodyPr>
          <a:lstStyle/>
          <a:p>
            <a:r>
              <a:rPr lang="en-US" dirty="0" smtClean="0"/>
              <a:t>AT – Business Office</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Kevin Hand</a:t>
            </a:r>
          </a:p>
          <a:p>
            <a:pPr marL="0" indent="0" algn="ctr">
              <a:buNone/>
            </a:pPr>
            <a:r>
              <a:rPr lang="en-US" dirty="0" smtClean="0"/>
              <a:t>Director</a:t>
            </a:r>
            <a:endParaRPr lang="en-US"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image microsoft team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029" y="4179919"/>
            <a:ext cx="490311" cy="490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24799" y="4299449"/>
            <a:ext cx="1088571" cy="276999"/>
          </a:xfrm>
          <a:prstGeom prst="rect">
            <a:avLst/>
          </a:prstGeom>
          <a:noFill/>
        </p:spPr>
        <p:txBody>
          <a:bodyPr wrap="square" rtlCol="0">
            <a:spAutoFit/>
          </a:bodyPr>
          <a:lstStyle/>
          <a:p>
            <a:r>
              <a:rPr lang="en-US" sz="1200" dirty="0" err="1" smtClean="0"/>
              <a:t>RoF</a:t>
            </a:r>
            <a:r>
              <a:rPr lang="en-US" sz="1200" dirty="0" smtClean="0"/>
              <a:t> Channels</a:t>
            </a:r>
            <a:endParaRPr lang="en-US" sz="1200" dirty="0"/>
          </a:p>
        </p:txBody>
      </p:sp>
    </p:spTree>
    <p:extLst>
      <p:ext uri="{BB962C8B-B14F-4D97-AF65-F5344CB8AC3E}">
        <p14:creationId xmlns:p14="http://schemas.microsoft.com/office/powerpoint/2010/main" val="37995073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smtClean="0"/>
              <a:t>Gartner will be renewed!</a:t>
            </a:r>
            <a:endParaRPr lang="en-US" dirty="0"/>
          </a:p>
        </p:txBody>
      </p:sp>
      <p:pic>
        <p:nvPicPr>
          <p:cNvPr id="5" name="Picture 4"/>
          <p:cNvPicPr>
            <a:picLocks noChangeAspect="1"/>
          </p:cNvPicPr>
          <p:nvPr/>
        </p:nvPicPr>
        <p:blipFill>
          <a:blip r:embed="rId3"/>
          <a:stretch>
            <a:fillRect/>
          </a:stretch>
        </p:blipFill>
        <p:spPr>
          <a:xfrm>
            <a:off x="1225199" y="1063229"/>
            <a:ext cx="6687798" cy="1330575"/>
          </a:xfrm>
          <a:prstGeom prst="rect">
            <a:avLst/>
          </a:prstGeom>
        </p:spPr>
      </p:pic>
      <p:sp>
        <p:nvSpPr>
          <p:cNvPr id="6" name="TextBox 5"/>
          <p:cNvSpPr txBox="1"/>
          <p:nvPr/>
        </p:nvSpPr>
        <p:spPr>
          <a:xfrm>
            <a:off x="1225199" y="2571750"/>
            <a:ext cx="6687797" cy="1754326"/>
          </a:xfrm>
          <a:prstGeom prst="rect">
            <a:avLst/>
          </a:prstGeom>
          <a:noFill/>
        </p:spPr>
        <p:txBody>
          <a:bodyPr wrap="square" rtlCol="0">
            <a:spAutoFit/>
          </a:bodyPr>
          <a:lstStyle/>
          <a:p>
            <a:r>
              <a:rPr lang="en-US" dirty="0" smtClean="0"/>
              <a:t>Easy access to Gartner via </a:t>
            </a:r>
            <a:r>
              <a:rPr lang="en-US" dirty="0" err="1" smtClean="0"/>
              <a:t>My.IllinoisState</a:t>
            </a:r>
            <a:r>
              <a:rPr lang="en-US" dirty="0" smtClean="0"/>
              <a:t> (Research Tab)</a:t>
            </a:r>
          </a:p>
          <a:p>
            <a:endParaRPr lang="en-US" dirty="0"/>
          </a:p>
          <a:p>
            <a:r>
              <a:rPr lang="en-US" dirty="0" smtClean="0"/>
              <a:t>If you find an article they consider “super-premium”, get a hold of Kev</a:t>
            </a:r>
          </a:p>
          <a:p>
            <a:endParaRPr lang="en-US" dirty="0"/>
          </a:p>
          <a:p>
            <a:r>
              <a:rPr lang="en-US" dirty="0" smtClean="0"/>
              <a:t>Will track usage and access to determine if campus-wide access is still desirable </a:t>
            </a:r>
            <a:endParaRPr lang="en-US" dirty="0"/>
          </a:p>
        </p:txBody>
      </p:sp>
      <p:pic>
        <p:nvPicPr>
          <p:cNvPr id="7" name="Picture 4" descr="Image result for Image ne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6339" y="4571686"/>
            <a:ext cx="6096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7269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457200" y="205978"/>
            <a:ext cx="8229600" cy="769427"/>
          </a:xfrm>
        </p:spPr>
        <p:txBody>
          <a:bodyPr>
            <a:normAutofit/>
          </a:bodyPr>
          <a:lstStyle/>
          <a:p>
            <a:r>
              <a:rPr lang="en-US" dirty="0" smtClean="0"/>
              <a:t>Student Technology Support</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David Greenfield</a:t>
            </a:r>
          </a:p>
          <a:p>
            <a:pPr marL="0" indent="0" algn="ctr">
              <a:buNone/>
            </a:pPr>
            <a:r>
              <a:rPr lang="en-US" dirty="0" smtClean="0"/>
              <a:t>Director</a:t>
            </a:r>
            <a:endParaRPr lang="en-US"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image microsoft team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029" y="4179919"/>
            <a:ext cx="490311" cy="490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24799" y="4299449"/>
            <a:ext cx="1088571" cy="276999"/>
          </a:xfrm>
          <a:prstGeom prst="rect">
            <a:avLst/>
          </a:prstGeom>
          <a:noFill/>
        </p:spPr>
        <p:txBody>
          <a:bodyPr wrap="square" rtlCol="0">
            <a:spAutoFit/>
          </a:bodyPr>
          <a:lstStyle/>
          <a:p>
            <a:r>
              <a:rPr lang="en-US" sz="1200" dirty="0" err="1" smtClean="0"/>
              <a:t>RoF</a:t>
            </a:r>
            <a:r>
              <a:rPr lang="en-US" sz="1200" dirty="0" smtClean="0"/>
              <a:t> Channels</a:t>
            </a:r>
            <a:endParaRPr lang="en-US" sz="1200" dirty="0"/>
          </a:p>
        </p:txBody>
      </p:sp>
    </p:spTree>
    <p:extLst>
      <p:ext uri="{BB962C8B-B14F-4D97-AF65-F5344CB8AC3E}">
        <p14:creationId xmlns:p14="http://schemas.microsoft.com/office/powerpoint/2010/main" val="17354374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3" y="0"/>
            <a:ext cx="9138197" cy="51435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545" y="2445131"/>
            <a:ext cx="2793735" cy="436135"/>
          </a:xfrm>
          <a:prstGeom prst="rect">
            <a:avLst/>
          </a:prstGeom>
        </p:spPr>
      </p:pic>
      <p:sp>
        <p:nvSpPr>
          <p:cNvPr id="6" name="TextBox 5"/>
          <p:cNvSpPr txBox="1"/>
          <p:nvPr/>
        </p:nvSpPr>
        <p:spPr>
          <a:xfrm>
            <a:off x="282633" y="332974"/>
            <a:ext cx="8611985" cy="646331"/>
          </a:xfrm>
          <a:prstGeom prst="rect">
            <a:avLst/>
          </a:prstGeom>
          <a:solidFill>
            <a:schemeClr val="tx1">
              <a:lumMod val="75000"/>
              <a:lumOff val="25000"/>
            </a:schemeClr>
          </a:solidFill>
        </p:spPr>
        <p:txBody>
          <a:bodyPr wrap="square" rtlCol="0">
            <a:spAutoFit/>
          </a:bodyPr>
          <a:lstStyle/>
          <a:p>
            <a:pPr algn="ctr"/>
            <a:r>
              <a:rPr lang="en-US" sz="3600" b="1" dirty="0" smtClean="0">
                <a:solidFill>
                  <a:schemeClr val="bg1"/>
                </a:solidFill>
              </a:rPr>
              <a:t>Software Updates</a:t>
            </a:r>
          </a:p>
        </p:txBody>
      </p:sp>
      <p:sp>
        <p:nvSpPr>
          <p:cNvPr id="7" name="TextBox 6"/>
          <p:cNvSpPr txBox="1"/>
          <p:nvPr/>
        </p:nvSpPr>
        <p:spPr>
          <a:xfrm>
            <a:off x="3783002" y="1704164"/>
            <a:ext cx="4400878" cy="2492990"/>
          </a:xfrm>
          <a:prstGeom prst="rect">
            <a:avLst/>
          </a:prstGeom>
          <a:noFill/>
        </p:spPr>
        <p:txBody>
          <a:bodyPr wrap="square" rtlCol="0">
            <a:spAutoFit/>
          </a:bodyPr>
          <a:lstStyle/>
          <a:p>
            <a:pPr marL="685800" indent="-685800">
              <a:buFont typeface="Arial" panose="020B0604020202020204" pitchFamily="34" charset="0"/>
              <a:buChar char="•"/>
            </a:pPr>
            <a:r>
              <a:rPr lang="en-US" sz="4800" dirty="0" smtClean="0"/>
              <a:t>Adobe</a:t>
            </a:r>
          </a:p>
          <a:p>
            <a:pPr marL="685800" indent="-685800">
              <a:buFont typeface="Arial" panose="020B0604020202020204" pitchFamily="34" charset="0"/>
              <a:buChar char="•"/>
            </a:pPr>
            <a:r>
              <a:rPr lang="en-US" sz="4800" dirty="0" smtClean="0"/>
              <a:t>Zoom</a:t>
            </a:r>
          </a:p>
          <a:p>
            <a:endParaRPr lang="en-US" sz="2400" dirty="0"/>
          </a:p>
          <a:p>
            <a:endParaRPr lang="en-US" dirty="0"/>
          </a:p>
          <a:p>
            <a:endParaRPr lang="en-US" dirty="0"/>
          </a:p>
        </p:txBody>
      </p:sp>
    </p:spTree>
    <p:extLst>
      <p:ext uri="{BB962C8B-B14F-4D97-AF65-F5344CB8AC3E}">
        <p14:creationId xmlns:p14="http://schemas.microsoft.com/office/powerpoint/2010/main" val="6595846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3" y="0"/>
            <a:ext cx="9138197" cy="51435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545" y="2445131"/>
            <a:ext cx="2793735" cy="436135"/>
          </a:xfrm>
          <a:prstGeom prst="rect">
            <a:avLst/>
          </a:prstGeom>
        </p:spPr>
      </p:pic>
      <p:sp>
        <p:nvSpPr>
          <p:cNvPr id="6" name="TextBox 5"/>
          <p:cNvSpPr txBox="1"/>
          <p:nvPr/>
        </p:nvSpPr>
        <p:spPr>
          <a:xfrm>
            <a:off x="282633" y="332974"/>
            <a:ext cx="8611985" cy="646331"/>
          </a:xfrm>
          <a:prstGeom prst="rect">
            <a:avLst/>
          </a:prstGeom>
          <a:solidFill>
            <a:schemeClr val="tx1">
              <a:lumMod val="75000"/>
              <a:lumOff val="25000"/>
            </a:schemeClr>
          </a:solidFill>
        </p:spPr>
        <p:txBody>
          <a:bodyPr wrap="square" rtlCol="0">
            <a:spAutoFit/>
          </a:bodyPr>
          <a:lstStyle/>
          <a:p>
            <a:pPr algn="ctr"/>
            <a:r>
              <a:rPr lang="en-US" sz="3600" b="1" dirty="0" smtClean="0">
                <a:solidFill>
                  <a:schemeClr val="bg1"/>
                </a:solidFill>
              </a:rPr>
              <a:t>Mass Purchase</a:t>
            </a:r>
          </a:p>
        </p:txBody>
      </p:sp>
      <p:sp>
        <p:nvSpPr>
          <p:cNvPr id="7" name="TextBox 6"/>
          <p:cNvSpPr txBox="1"/>
          <p:nvPr/>
        </p:nvSpPr>
        <p:spPr>
          <a:xfrm>
            <a:off x="3752522" y="1312279"/>
            <a:ext cx="5260849" cy="5447645"/>
          </a:xfrm>
          <a:prstGeom prst="rect">
            <a:avLst/>
          </a:prstGeom>
          <a:noFill/>
        </p:spPr>
        <p:txBody>
          <a:bodyPr wrap="square" rtlCol="0">
            <a:spAutoFit/>
          </a:bodyPr>
          <a:lstStyle/>
          <a:p>
            <a:pPr marL="342900" indent="-342900">
              <a:buFont typeface="Arial" panose="020B0604020202020204" pitchFamily="34" charset="0"/>
              <a:buChar char="•"/>
            </a:pPr>
            <a:r>
              <a:rPr lang="en-US" sz="4000" dirty="0" smtClean="0"/>
              <a:t>Dell &amp; Lenovo</a:t>
            </a:r>
          </a:p>
          <a:p>
            <a:pPr marL="800100" lvl="1" indent="-342900">
              <a:buFont typeface="Arial" panose="020B0604020202020204" pitchFamily="34" charset="0"/>
              <a:buChar char="•"/>
            </a:pPr>
            <a:r>
              <a:rPr lang="en-US" sz="3200" dirty="0" err="1" smtClean="0"/>
              <a:t>Kaby</a:t>
            </a:r>
            <a:r>
              <a:rPr lang="en-US" sz="3200" dirty="0" smtClean="0"/>
              <a:t> Lake R – price bump</a:t>
            </a:r>
          </a:p>
          <a:p>
            <a:pPr marL="800100" lvl="1" indent="-342900">
              <a:buFont typeface="Arial" panose="020B0604020202020204" pitchFamily="34" charset="0"/>
              <a:buChar char="•"/>
            </a:pPr>
            <a:r>
              <a:rPr lang="en-US" sz="3200" dirty="0" err="1" smtClean="0"/>
              <a:t>Kaby</a:t>
            </a:r>
            <a:r>
              <a:rPr lang="en-US" sz="3200" dirty="0" smtClean="0"/>
              <a:t> Lake – do the orders in April</a:t>
            </a:r>
          </a:p>
          <a:p>
            <a:pPr marL="800100" lvl="1" indent="-342900">
              <a:buFont typeface="Arial" panose="020B0604020202020204" pitchFamily="34" charset="0"/>
              <a:buChar char="•"/>
            </a:pPr>
            <a:r>
              <a:rPr lang="en-US" sz="3200" dirty="0" smtClean="0"/>
              <a:t>Sky Lake – Dell by Oct </a:t>
            </a:r>
          </a:p>
          <a:p>
            <a:pPr marL="342900" indent="-342900">
              <a:buFont typeface="Arial" panose="020B0604020202020204" pitchFamily="34" charset="0"/>
              <a:buChar char="•"/>
            </a:pPr>
            <a:r>
              <a:rPr lang="en-US" sz="4000" dirty="0"/>
              <a:t>Apple</a:t>
            </a:r>
          </a:p>
          <a:p>
            <a:pPr marL="342900" indent="-342900">
              <a:buFont typeface="Arial" panose="020B0604020202020204" pitchFamily="34" charset="0"/>
              <a:buChar char="•"/>
            </a:pPr>
            <a:endParaRPr lang="en-US" sz="4000" dirty="0" smtClean="0"/>
          </a:p>
          <a:p>
            <a:pPr marL="342900" indent="-342900">
              <a:buFont typeface="Arial" panose="020B0604020202020204" pitchFamily="34" charset="0"/>
              <a:buChar char="•"/>
            </a:pPr>
            <a:endParaRPr lang="en-US" sz="4000" dirty="0"/>
          </a:p>
          <a:p>
            <a:endParaRPr lang="en-US" sz="2400" dirty="0"/>
          </a:p>
          <a:p>
            <a:endParaRPr lang="en-US" dirty="0"/>
          </a:p>
          <a:p>
            <a:endParaRPr lang="en-US" dirty="0"/>
          </a:p>
        </p:txBody>
      </p:sp>
    </p:spTree>
    <p:extLst>
      <p:ext uri="{BB962C8B-B14F-4D97-AF65-F5344CB8AC3E}">
        <p14:creationId xmlns:p14="http://schemas.microsoft.com/office/powerpoint/2010/main" val="8483794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CE882-F58C-294A-87D5-1D5CC395268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E523902-68AD-6740-BD2E-9CB9EC440864}"/>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E6DA7703-1DF2-5E48-9513-DCE465DED414}"/>
              </a:ext>
            </a:extLst>
          </p:cNvPr>
          <p:cNvPicPr>
            <a:picLocks noChangeAspect="1"/>
          </p:cNvPicPr>
          <p:nvPr/>
        </p:nvPicPr>
        <p:blipFill>
          <a:blip r:embed="rId2"/>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3CC1BC92-C7A8-1E48-82C9-A2CC28EF3D6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9453035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CE882-F58C-294A-87D5-1D5CC395268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E523902-68AD-6740-BD2E-9CB9EC440864}"/>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E6DA7703-1DF2-5E48-9513-DCE465DED414}"/>
              </a:ext>
            </a:extLst>
          </p:cNvPr>
          <p:cNvPicPr>
            <a:picLocks noChangeAspect="1"/>
          </p:cNvPicPr>
          <p:nvPr/>
        </p:nvPicPr>
        <p:blipFill>
          <a:blip r:embed="rId2"/>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3CC1BC92-C7A8-1E48-82C9-A2CC28EF3D69}"/>
              </a:ext>
            </a:extLst>
          </p:cNvPr>
          <p:cNvPicPr>
            <a:picLocks noChangeAspect="1"/>
          </p:cNvPicPr>
          <p:nvPr/>
        </p:nvPicPr>
        <p:blipFill>
          <a:blip r:embed="rId3"/>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302C7388-A541-F743-9003-A5C89F596151}"/>
              </a:ext>
            </a:extLst>
          </p:cNvPr>
          <p:cNvPicPr>
            <a:picLocks noChangeAspect="1"/>
          </p:cNvPicPr>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7315042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smtClean="0"/>
              <a:t>Spring </a:t>
            </a:r>
            <a:r>
              <a:rPr lang="en-US" dirty="0" err="1" smtClean="0"/>
              <a:t>CITx</a:t>
            </a:r>
            <a:r>
              <a:rPr lang="en-US" dirty="0" smtClean="0"/>
              <a:t> - Keynote</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Dr. Todd McLoda</a:t>
            </a:r>
          </a:p>
          <a:p>
            <a:pPr marL="0" indent="0" algn="ctr">
              <a:buNone/>
            </a:pPr>
            <a:r>
              <a:rPr lang="en-US" dirty="0" smtClean="0"/>
              <a:t>Dean – CAST</a:t>
            </a:r>
          </a:p>
          <a:p>
            <a:pPr marL="0" indent="0" algn="ctr">
              <a:buNone/>
            </a:pPr>
            <a:r>
              <a:rPr lang="en-US" dirty="0" smtClean="0">
                <a:hlinkClick r:id="rId4"/>
              </a:rPr>
              <a:t>Presentation</a:t>
            </a:r>
            <a:endParaRPr lang="en-US"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image microsoft teams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9029" y="4179919"/>
            <a:ext cx="490311" cy="490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24799" y="4299449"/>
            <a:ext cx="1088571" cy="276999"/>
          </a:xfrm>
          <a:prstGeom prst="rect">
            <a:avLst/>
          </a:prstGeom>
          <a:noFill/>
        </p:spPr>
        <p:txBody>
          <a:bodyPr wrap="square" rtlCol="0">
            <a:spAutoFit/>
          </a:bodyPr>
          <a:lstStyle/>
          <a:p>
            <a:r>
              <a:rPr lang="en-US" sz="1200" dirty="0" err="1" smtClean="0"/>
              <a:t>RoF</a:t>
            </a:r>
            <a:r>
              <a:rPr lang="en-US" sz="1200" dirty="0" smtClean="0"/>
              <a:t> Channels</a:t>
            </a:r>
            <a:endParaRPr lang="en-US" sz="1200" dirty="0"/>
          </a:p>
        </p:txBody>
      </p:sp>
    </p:spTree>
    <p:extLst>
      <p:ext uri="{BB962C8B-B14F-4D97-AF65-F5344CB8AC3E}">
        <p14:creationId xmlns:p14="http://schemas.microsoft.com/office/powerpoint/2010/main" val="21293164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CE882-F58C-294A-87D5-1D5CC395268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E523902-68AD-6740-BD2E-9CB9EC440864}"/>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E6DA7703-1DF2-5E48-9513-DCE465DED414}"/>
              </a:ext>
            </a:extLst>
          </p:cNvPr>
          <p:cNvPicPr>
            <a:picLocks noChangeAspect="1"/>
          </p:cNvPicPr>
          <p:nvPr/>
        </p:nvPicPr>
        <p:blipFill>
          <a:blip r:embed="rId2"/>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3CC1BC92-C7A8-1E48-82C9-A2CC28EF3D69}"/>
              </a:ext>
            </a:extLst>
          </p:cNvPr>
          <p:cNvPicPr>
            <a:picLocks noChangeAspect="1"/>
          </p:cNvPicPr>
          <p:nvPr/>
        </p:nvPicPr>
        <p:blipFill>
          <a:blip r:embed="rId3"/>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F0AAD79F-14E9-C444-8436-262481564C3A}"/>
              </a:ext>
            </a:extLst>
          </p:cNvPr>
          <p:cNvPicPr>
            <a:picLocks noChangeAspect="1"/>
          </p:cNvPicPr>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4206566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CE882-F58C-294A-87D5-1D5CC395268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E523902-68AD-6740-BD2E-9CB9EC440864}"/>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E6DA7703-1DF2-5E48-9513-DCE465DED414}"/>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1052065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3" y="0"/>
            <a:ext cx="9138197" cy="5143500"/>
          </a:xfrm>
          <a:prstGeom prst="rect">
            <a:avLst/>
          </a:prstGeom>
        </p:spPr>
      </p:pic>
      <p:pic>
        <p:nvPicPr>
          <p:cNvPr id="8" name="Picture 7"/>
          <p:cNvPicPr>
            <a:picLocks noChangeAspect="1"/>
          </p:cNvPicPr>
          <p:nvPr/>
        </p:nvPicPr>
        <p:blipFill>
          <a:blip r:embed="rId3"/>
          <a:stretch>
            <a:fillRect/>
          </a:stretch>
        </p:blipFill>
        <p:spPr>
          <a:xfrm>
            <a:off x="0" y="915987"/>
            <a:ext cx="9139356" cy="3910013"/>
          </a:xfrm>
          <a:prstGeom prst="rect">
            <a:avLst/>
          </a:prstGeom>
        </p:spPr>
      </p:pic>
    </p:spTree>
    <p:extLst>
      <p:ext uri="{BB962C8B-B14F-4D97-AF65-F5344CB8AC3E}">
        <p14:creationId xmlns:p14="http://schemas.microsoft.com/office/powerpoint/2010/main" val="13256360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3" y="0"/>
            <a:ext cx="9138197" cy="5143500"/>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3586277461"/>
              </p:ext>
            </p:extLst>
          </p:nvPr>
        </p:nvGraphicFramePr>
        <p:xfrm>
          <a:off x="152248" y="856845"/>
          <a:ext cx="8845305" cy="2861716"/>
        </p:xfrm>
        <a:graphic>
          <a:graphicData uri="http://schemas.openxmlformats.org/presentationml/2006/ole">
            <mc:AlternateContent xmlns:mc="http://schemas.openxmlformats.org/markup-compatibility/2006">
              <mc:Choice xmlns:v="urn:schemas-microsoft-com:vml" Requires="v">
                <p:oleObj spid="_x0000_s2058" name="Acrobat Document" r:id="rId4" imgW="7772104" imgH="2514600" progId="Acrobat.Document.2015">
                  <p:embed/>
                </p:oleObj>
              </mc:Choice>
              <mc:Fallback>
                <p:oleObj name="Acrobat Document" r:id="rId4" imgW="7772104" imgH="2514600" progId="Acrobat.Document.2015">
                  <p:embed/>
                  <p:pic>
                    <p:nvPicPr>
                      <p:cNvPr id="2" name="Object 1"/>
                      <p:cNvPicPr/>
                      <p:nvPr/>
                    </p:nvPicPr>
                    <p:blipFill>
                      <a:blip r:embed="rId5"/>
                      <a:stretch>
                        <a:fillRect/>
                      </a:stretch>
                    </p:blipFill>
                    <p:spPr>
                      <a:xfrm>
                        <a:off x="152248" y="856845"/>
                        <a:ext cx="8845305" cy="2861716"/>
                      </a:xfrm>
                      <a:prstGeom prst="rect">
                        <a:avLst/>
                      </a:prstGeom>
                    </p:spPr>
                  </p:pic>
                </p:oleObj>
              </mc:Fallback>
            </mc:AlternateContent>
          </a:graphicData>
        </a:graphic>
      </p:graphicFrame>
    </p:spTree>
    <p:extLst>
      <p:ext uri="{BB962C8B-B14F-4D97-AF65-F5344CB8AC3E}">
        <p14:creationId xmlns:p14="http://schemas.microsoft.com/office/powerpoint/2010/main" val="2392827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83AC6-707F-9F48-BE55-06F65818812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6FCA95E-B984-2A4A-8240-7E3523BEDA65}"/>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AEF6F40F-4042-3447-8862-6442B0B52583}"/>
              </a:ext>
            </a:extLst>
          </p:cNvPr>
          <p:cNvPicPr>
            <a:picLocks noChangeAspect="1"/>
          </p:cNvPicPr>
          <p:nvPr/>
        </p:nvPicPr>
        <p:blipFill>
          <a:blip r:embed="rId2"/>
          <a:stretch>
            <a:fillRect/>
          </a:stretch>
        </p:blipFill>
        <p:spPr>
          <a:xfrm>
            <a:off x="0" y="0"/>
            <a:ext cx="9144000" cy="5143500"/>
          </a:xfrm>
          <a:prstGeom prst="rect">
            <a:avLst/>
          </a:prstGeom>
        </p:spPr>
      </p:pic>
      <p:pic>
        <p:nvPicPr>
          <p:cNvPr id="6" name="Picture 5" descr="Image result for Image n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0911" y="4686300"/>
            <a:ext cx="6096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6262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457200" y="205978"/>
            <a:ext cx="8229600" cy="769427"/>
          </a:xfrm>
        </p:spPr>
        <p:txBody>
          <a:bodyPr>
            <a:normAutofit/>
          </a:bodyPr>
          <a:lstStyle/>
          <a:p>
            <a:r>
              <a:rPr lang="en-US" dirty="0" smtClean="0"/>
              <a:t>AT – Information Security Office</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Kevin Crouse</a:t>
            </a:r>
          </a:p>
          <a:p>
            <a:pPr marL="0" indent="0" algn="ctr">
              <a:buNone/>
            </a:pPr>
            <a:r>
              <a:rPr lang="en-US" dirty="0" smtClean="0"/>
              <a:t>Director</a:t>
            </a:r>
            <a:endParaRPr lang="en-US"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image microsoft team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029" y="4179919"/>
            <a:ext cx="490311" cy="490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24799" y="4299449"/>
            <a:ext cx="1088571" cy="276999"/>
          </a:xfrm>
          <a:prstGeom prst="rect">
            <a:avLst/>
          </a:prstGeom>
          <a:noFill/>
        </p:spPr>
        <p:txBody>
          <a:bodyPr wrap="square" rtlCol="0">
            <a:spAutoFit/>
          </a:bodyPr>
          <a:lstStyle/>
          <a:p>
            <a:r>
              <a:rPr lang="en-US" sz="1200" dirty="0" err="1" smtClean="0"/>
              <a:t>RoF</a:t>
            </a:r>
            <a:r>
              <a:rPr lang="en-US" sz="1200" dirty="0" smtClean="0"/>
              <a:t> Channels</a:t>
            </a:r>
            <a:endParaRPr lang="en-US" sz="1200" dirty="0"/>
          </a:p>
        </p:txBody>
      </p:sp>
    </p:spTree>
    <p:extLst>
      <p:ext uri="{BB962C8B-B14F-4D97-AF65-F5344CB8AC3E}">
        <p14:creationId xmlns:p14="http://schemas.microsoft.com/office/powerpoint/2010/main" val="17358244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smtClean="0"/>
              <a:t>Information </a:t>
            </a:r>
            <a:r>
              <a:rPr lang="en-US" smtClean="0"/>
              <a:t>Security Office</a:t>
            </a:r>
            <a:endParaRPr lang="en-US" dirty="0"/>
          </a:p>
        </p:txBody>
      </p:sp>
      <p:sp>
        <p:nvSpPr>
          <p:cNvPr id="3" name="Content Placeholder 2"/>
          <p:cNvSpPr>
            <a:spLocks noGrp="1"/>
          </p:cNvSpPr>
          <p:nvPr>
            <p:ph idx="1"/>
          </p:nvPr>
        </p:nvSpPr>
        <p:spPr/>
        <p:txBody>
          <a:bodyPr/>
          <a:lstStyle/>
          <a:p>
            <a:r>
              <a:rPr lang="en-US" dirty="0" smtClean="0"/>
              <a:t>The Audit is Coming, The Audit is Coming!!!</a:t>
            </a:r>
          </a:p>
          <a:p>
            <a:r>
              <a:rPr lang="en-US" dirty="0" smtClean="0"/>
              <a:t>Continued Processor Vulnerabilities</a:t>
            </a:r>
          </a:p>
          <a:p>
            <a:pPr lvl="1"/>
            <a:r>
              <a:rPr lang="en-US" dirty="0" smtClean="0"/>
              <a:t>Thanks to everyone for continue to be vigilant in the face of unknown remedy timeframes </a:t>
            </a:r>
          </a:p>
          <a:p>
            <a:pPr lvl="1"/>
            <a:r>
              <a:rPr lang="en-US" dirty="0" smtClean="0"/>
              <a:t>More of them to come</a:t>
            </a:r>
          </a:p>
        </p:txBody>
      </p:sp>
      <p:pic>
        <p:nvPicPr>
          <p:cNvPr id="5" name="Picture 4" descr="Image result for Image n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6339" y="4571686"/>
            <a:ext cx="6096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815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b="1" dirty="0" err="1">
                <a:effectLst>
                  <a:outerShdw blurRad="38100" dist="38100" dir="2700000" algn="tl">
                    <a:srgbClr val="000000">
                      <a:alpha val="43137"/>
                    </a:srgbClr>
                  </a:outerShdw>
                </a:effectLst>
              </a:rPr>
              <a:t>CITx</a:t>
            </a:r>
            <a:r>
              <a:rPr lang="en-US" b="1" dirty="0">
                <a:effectLst>
                  <a:outerShdw blurRad="38100" dist="38100" dir="2700000" algn="tl">
                    <a:srgbClr val="000000">
                      <a:alpha val="43137"/>
                    </a:srgbClr>
                  </a:outerShdw>
                </a:effectLst>
              </a:rPr>
              <a:t> Spring 2018</a:t>
            </a:r>
            <a:endParaRPr lang="en-US" dirty="0"/>
          </a:p>
        </p:txBody>
      </p:sp>
      <p:sp>
        <p:nvSpPr>
          <p:cNvPr id="3" name="Content Placeholder 2"/>
          <p:cNvSpPr>
            <a:spLocks noGrp="1"/>
          </p:cNvSpPr>
          <p:nvPr>
            <p:ph idx="1"/>
          </p:nvPr>
        </p:nvSpPr>
        <p:spPr/>
        <p:txBody>
          <a:bodyPr>
            <a:normAutofit/>
          </a:bodyPr>
          <a:lstStyle/>
          <a:p>
            <a:pPr marL="0" indent="0" algn="ctr">
              <a:buNone/>
            </a:pPr>
            <a:r>
              <a:rPr lang="en-US" b="1" dirty="0" smtClean="0"/>
              <a:t>CIT MVP Awards</a:t>
            </a:r>
          </a:p>
          <a:p>
            <a:pPr algn="ctr"/>
            <a:r>
              <a:rPr lang="en-US" sz="2800" dirty="0" smtClean="0"/>
              <a:t>Full-Time Award - $1,000, August CIT</a:t>
            </a:r>
          </a:p>
          <a:p>
            <a:pPr algn="ctr"/>
            <a:r>
              <a:rPr lang="en-US" sz="2800" dirty="0" smtClean="0"/>
              <a:t>Student Award - $500, April </a:t>
            </a:r>
            <a:r>
              <a:rPr lang="en-US" sz="2800" dirty="0" err="1" smtClean="0"/>
              <a:t>CITx</a:t>
            </a:r>
            <a:endParaRPr lang="en-US" sz="2800" dirty="0" smtClean="0"/>
          </a:p>
          <a:p>
            <a:pPr algn="ctr"/>
            <a:r>
              <a:rPr lang="en-US" sz="2800" dirty="0"/>
              <a:t>P</a:t>
            </a:r>
            <a:r>
              <a:rPr lang="en-US" sz="2800" dirty="0" smtClean="0"/>
              <a:t>ut towards professional development</a:t>
            </a:r>
          </a:p>
          <a:p>
            <a:pPr algn="ctr"/>
            <a:r>
              <a:rPr lang="en-US" sz="2800" dirty="0" smtClean="0"/>
              <a:t>cit.illinoisstate.edu/awards</a:t>
            </a:r>
            <a:endParaRPr lang="en-US" sz="2800"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image microsoft team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029" y="4179919"/>
            <a:ext cx="490311" cy="490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24799" y="4299449"/>
            <a:ext cx="1088571" cy="276999"/>
          </a:xfrm>
          <a:prstGeom prst="rect">
            <a:avLst/>
          </a:prstGeom>
          <a:noFill/>
        </p:spPr>
        <p:txBody>
          <a:bodyPr wrap="square" rtlCol="0">
            <a:spAutoFit/>
          </a:bodyPr>
          <a:lstStyle/>
          <a:p>
            <a:r>
              <a:rPr lang="en-US" sz="1200" dirty="0" err="1" smtClean="0"/>
              <a:t>RoF</a:t>
            </a:r>
            <a:r>
              <a:rPr lang="en-US" sz="1200" dirty="0" smtClean="0"/>
              <a:t> Channels</a:t>
            </a:r>
            <a:endParaRPr lang="en-US" sz="1200" dirty="0"/>
          </a:p>
        </p:txBody>
      </p:sp>
      <p:pic>
        <p:nvPicPr>
          <p:cNvPr id="9" name="Picture 8" descr="Image result for Image nex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6339" y="4571686"/>
            <a:ext cx="6096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7116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457200" y="205978"/>
            <a:ext cx="8229600" cy="769427"/>
          </a:xfrm>
        </p:spPr>
        <p:txBody>
          <a:bodyPr>
            <a:normAutofit/>
          </a:bodyPr>
          <a:lstStyle/>
          <a:p>
            <a:r>
              <a:rPr lang="en-US" dirty="0" smtClean="0"/>
              <a:t>AT – Enterprise Data and Analytics</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Rachel Hart</a:t>
            </a:r>
          </a:p>
          <a:p>
            <a:pPr marL="0" indent="0" algn="ctr">
              <a:buNone/>
            </a:pPr>
            <a:r>
              <a:rPr lang="en-US" dirty="0" smtClean="0"/>
              <a:t>Interim Director</a:t>
            </a:r>
            <a:endParaRPr lang="en-US"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image microsoft team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029" y="4179919"/>
            <a:ext cx="490311" cy="490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24799" y="4299449"/>
            <a:ext cx="1088571" cy="276999"/>
          </a:xfrm>
          <a:prstGeom prst="rect">
            <a:avLst/>
          </a:prstGeom>
          <a:noFill/>
        </p:spPr>
        <p:txBody>
          <a:bodyPr wrap="square" rtlCol="0">
            <a:spAutoFit/>
          </a:bodyPr>
          <a:lstStyle/>
          <a:p>
            <a:r>
              <a:rPr lang="en-US" sz="1200" dirty="0" err="1" smtClean="0"/>
              <a:t>RoF</a:t>
            </a:r>
            <a:r>
              <a:rPr lang="en-US" sz="1200" dirty="0" smtClean="0"/>
              <a:t> Channels</a:t>
            </a:r>
            <a:endParaRPr lang="en-US" sz="1200" dirty="0"/>
          </a:p>
        </p:txBody>
      </p:sp>
    </p:spTree>
    <p:extLst>
      <p:ext uri="{BB962C8B-B14F-4D97-AF65-F5344CB8AC3E}">
        <p14:creationId xmlns:p14="http://schemas.microsoft.com/office/powerpoint/2010/main" val="21957157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smtClean="0"/>
              <a:t>Data &amp; Analysis Collaboration</a:t>
            </a:r>
            <a:endParaRPr lang="en-US" dirty="0"/>
          </a:p>
        </p:txBody>
      </p:sp>
      <p:graphicFrame>
        <p:nvGraphicFramePr>
          <p:cNvPr id="3" name="Table 2"/>
          <p:cNvGraphicFramePr>
            <a:graphicFrameLocks noGrp="1"/>
          </p:cNvGraphicFramePr>
          <p:nvPr>
            <p:extLst/>
          </p:nvPr>
        </p:nvGraphicFramePr>
        <p:xfrm>
          <a:off x="513771" y="1639631"/>
          <a:ext cx="8229600" cy="2471474"/>
        </p:xfrm>
        <a:graphic>
          <a:graphicData uri="http://schemas.openxmlformats.org/drawingml/2006/table">
            <a:tbl>
              <a:tblPr firstRow="1" bandRow="1">
                <a:tableStyleId>{5C22544A-7EE6-4342-B048-85BDC9FD1C3A}</a:tableStyleId>
              </a:tblPr>
              <a:tblGrid>
                <a:gridCol w="3001763">
                  <a:extLst>
                    <a:ext uri="{9D8B030D-6E8A-4147-A177-3AD203B41FA5}">
                      <a16:colId xmlns:a16="http://schemas.microsoft.com/office/drawing/2014/main" val="1611003675"/>
                    </a:ext>
                  </a:extLst>
                </a:gridCol>
                <a:gridCol w="5227837">
                  <a:extLst>
                    <a:ext uri="{9D8B030D-6E8A-4147-A177-3AD203B41FA5}">
                      <a16:colId xmlns:a16="http://schemas.microsoft.com/office/drawing/2014/main" val="2970424205"/>
                    </a:ext>
                  </a:extLst>
                </a:gridCol>
              </a:tblGrid>
              <a:tr h="776488">
                <a:tc>
                  <a:txBody>
                    <a:bodyPr/>
                    <a:lstStyle/>
                    <a:p>
                      <a:r>
                        <a:rPr lang="en-US" sz="1600" b="0" dirty="0" smtClean="0">
                          <a:solidFill>
                            <a:schemeClr val="tx1"/>
                          </a:solidFill>
                        </a:rPr>
                        <a:t>Academic Departments</a:t>
                      </a:r>
                      <a:endParaRPr 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rPr>
                        <a:t>Provide</a:t>
                      </a:r>
                      <a:r>
                        <a:rPr lang="en-US" sz="1600" b="0" baseline="0" dirty="0" smtClean="0">
                          <a:solidFill>
                            <a:schemeClr val="tx1"/>
                          </a:solidFill>
                        </a:rPr>
                        <a:t> data and project ideas to be used for class work corresponding with real EDA analysis projects (with the proper security and resources provided)</a:t>
                      </a:r>
                      <a:endParaRPr lang="en-US" sz="16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9055185"/>
                  </a:ext>
                </a:extLst>
              </a:tr>
              <a:tr h="329692">
                <a:tc>
                  <a:txBody>
                    <a:bodyPr/>
                    <a:lstStyle/>
                    <a:p>
                      <a:r>
                        <a:rPr lang="en-US" sz="1600" b="0" dirty="0" smtClean="0">
                          <a:solidFill>
                            <a:schemeClr val="tx1"/>
                          </a:solidFill>
                        </a:rPr>
                        <a:t>Student</a:t>
                      </a:r>
                      <a:r>
                        <a:rPr lang="en-US" sz="1600" b="0" baseline="0" dirty="0" smtClean="0">
                          <a:solidFill>
                            <a:schemeClr val="tx1"/>
                          </a:solidFill>
                        </a:rPr>
                        <a:t> Affairs IT</a:t>
                      </a:r>
                      <a:endParaRPr 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rPr>
                        <a:t>Decentralized development</a:t>
                      </a:r>
                      <a:r>
                        <a:rPr lang="en-US" sz="1600" b="0" baseline="0" dirty="0" smtClean="0">
                          <a:solidFill>
                            <a:schemeClr val="tx1"/>
                          </a:solidFill>
                        </a:rPr>
                        <a:t> of Cognos Analytics</a:t>
                      </a:r>
                      <a:endParaRPr lang="en-US" sz="16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3690024"/>
                  </a:ext>
                </a:extLst>
              </a:tr>
              <a:tr h="581589">
                <a:tc>
                  <a:txBody>
                    <a:bodyPr/>
                    <a:lstStyle/>
                    <a:p>
                      <a:r>
                        <a:rPr lang="en-US" sz="1600" b="0" dirty="0" smtClean="0">
                          <a:solidFill>
                            <a:schemeClr val="tx1"/>
                          </a:solidFill>
                        </a:rPr>
                        <a:t>Stevenson</a:t>
                      </a:r>
                      <a:r>
                        <a:rPr lang="en-US" sz="1600" b="0" baseline="0" dirty="0" smtClean="0">
                          <a:solidFill>
                            <a:schemeClr val="tx1"/>
                          </a:solidFill>
                        </a:rPr>
                        <a:t> Center for Community and Economic Development</a:t>
                      </a:r>
                      <a:endParaRPr lang="en-US"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rPr>
                        <a:t>Knowledge transfer and consult</a:t>
                      </a:r>
                      <a:r>
                        <a:rPr lang="en-US" sz="1600" b="0" baseline="0" dirty="0" smtClean="0">
                          <a:solidFill>
                            <a:schemeClr val="tx1"/>
                          </a:solidFill>
                        </a:rPr>
                        <a:t> on analysis projects</a:t>
                      </a:r>
                      <a:endParaRPr lang="en-US" sz="16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1203424"/>
                  </a:ext>
                </a:extLst>
              </a:tr>
              <a:tr h="731645">
                <a:tc>
                  <a:txBody>
                    <a:bodyPr/>
                    <a:lstStyle/>
                    <a:p>
                      <a:r>
                        <a:rPr lang="en-US" sz="1600" b="0" kern="1200" dirty="0" smtClean="0">
                          <a:solidFill>
                            <a:schemeClr val="dk1"/>
                          </a:solidFill>
                          <a:effectLst/>
                          <a:latin typeface="+mn-lt"/>
                          <a:ea typeface="+mn-ea"/>
                          <a:cs typeface="+mn-cs"/>
                        </a:rPr>
                        <a:t>Data-loving</a:t>
                      </a:r>
                      <a:r>
                        <a:rPr lang="en-US" sz="1600" b="0" kern="1200" baseline="0" dirty="0" smtClean="0">
                          <a:solidFill>
                            <a:schemeClr val="dk1"/>
                          </a:solidFill>
                          <a:effectLst/>
                          <a:latin typeface="+mn-lt"/>
                          <a:ea typeface="+mn-ea"/>
                          <a:cs typeface="+mn-cs"/>
                        </a:rPr>
                        <a:t> </a:t>
                      </a:r>
                      <a:r>
                        <a:rPr lang="en-US" sz="1600" b="0" kern="1200" dirty="0" smtClean="0">
                          <a:solidFill>
                            <a:schemeClr val="dk1"/>
                          </a:solidFill>
                          <a:effectLst/>
                          <a:latin typeface="+mn-lt"/>
                          <a:ea typeface="+mn-ea"/>
                          <a:cs typeface="+mn-cs"/>
                        </a:rPr>
                        <a:t>Faculty</a:t>
                      </a:r>
                      <a:r>
                        <a:rPr lang="en-US" sz="1600" b="0" kern="1200" baseline="0" dirty="0" smtClean="0">
                          <a:solidFill>
                            <a:schemeClr val="dk1"/>
                          </a:solidFill>
                          <a:effectLst/>
                          <a:latin typeface="+mn-lt"/>
                          <a:ea typeface="+mn-ea"/>
                          <a:cs typeface="+mn-cs"/>
                        </a:rPr>
                        <a:t> Touchpoints</a:t>
                      </a:r>
                      <a:endParaRPr lang="en-US"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rPr>
                        <a:t>Bi-Monthly information exchanges with faculty</a:t>
                      </a:r>
                      <a:r>
                        <a:rPr lang="en-US" sz="1600" b="0" baseline="0" dirty="0" smtClean="0">
                          <a:solidFill>
                            <a:schemeClr val="tx1"/>
                          </a:solidFill>
                        </a:rPr>
                        <a:t> to discuss data concerns and trends within Higher Ed.</a:t>
                      </a:r>
                      <a:endParaRPr lang="en-US" sz="16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7668506"/>
                  </a:ext>
                </a:extLst>
              </a:tr>
            </a:tbl>
          </a:graphicData>
        </a:graphic>
      </p:graphicFrame>
      <p:sp>
        <p:nvSpPr>
          <p:cNvPr id="8" name="Title 1"/>
          <p:cNvSpPr txBox="1">
            <a:spLocks/>
          </p:cNvSpPr>
          <p:nvPr/>
        </p:nvSpPr>
        <p:spPr>
          <a:xfrm>
            <a:off x="513771" y="840583"/>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t>Enterprise Data &amp; Analytics (EDA) is developing several areas of collaboration in order to increase awareness and use of the data warehouse</a:t>
            </a:r>
            <a:endParaRPr lang="en-US" sz="2000" dirty="0"/>
          </a:p>
        </p:txBody>
      </p:sp>
      <p:pic>
        <p:nvPicPr>
          <p:cNvPr id="6" name="Picture 4" descr="Image result for Image n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6339" y="4571686"/>
            <a:ext cx="6096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470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smtClean="0"/>
              <a:t>AT – Client Services</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Tyler Piper</a:t>
            </a:r>
          </a:p>
          <a:p>
            <a:pPr marL="0" indent="0" algn="ctr">
              <a:buNone/>
            </a:pPr>
            <a:r>
              <a:rPr lang="en-US" dirty="0" smtClean="0"/>
              <a:t>Interim Assistant Director</a:t>
            </a:r>
          </a:p>
          <a:p>
            <a:pPr marL="0" indent="0" algn="ctr">
              <a:buNone/>
            </a:pPr>
            <a:r>
              <a:rPr lang="en-US" dirty="0" smtClean="0"/>
              <a:t> in for Carla </a:t>
            </a:r>
            <a:r>
              <a:rPr lang="en-US" dirty="0" err="1" smtClean="0"/>
              <a:t>Birkelbaw</a:t>
            </a:r>
            <a:endParaRPr lang="en-US"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image microsoft team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029" y="4179919"/>
            <a:ext cx="490311" cy="490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24799" y="4299449"/>
            <a:ext cx="1088571" cy="276999"/>
          </a:xfrm>
          <a:prstGeom prst="rect">
            <a:avLst/>
          </a:prstGeom>
          <a:noFill/>
        </p:spPr>
        <p:txBody>
          <a:bodyPr wrap="square" rtlCol="0">
            <a:spAutoFit/>
          </a:bodyPr>
          <a:lstStyle/>
          <a:p>
            <a:r>
              <a:rPr lang="en-US" sz="1200" dirty="0" err="1" smtClean="0"/>
              <a:t>RoF</a:t>
            </a:r>
            <a:r>
              <a:rPr lang="en-US" sz="1200" dirty="0" smtClean="0"/>
              <a:t> Channels</a:t>
            </a:r>
            <a:endParaRPr lang="en-US" sz="1200" dirty="0"/>
          </a:p>
        </p:txBody>
      </p:sp>
    </p:spTree>
    <p:extLst>
      <p:ext uri="{BB962C8B-B14F-4D97-AF65-F5344CB8AC3E}">
        <p14:creationId xmlns:p14="http://schemas.microsoft.com/office/powerpoint/2010/main" val="18776251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457200" y="205978"/>
            <a:ext cx="8229600" cy="769427"/>
          </a:xfrm>
        </p:spPr>
        <p:txBody>
          <a:bodyPr>
            <a:normAutofit/>
          </a:bodyPr>
          <a:lstStyle/>
          <a:p>
            <a:r>
              <a:rPr lang="en-US" dirty="0" smtClean="0"/>
              <a:t>Academic Technology</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Mark Walbert</a:t>
            </a:r>
          </a:p>
          <a:p>
            <a:pPr marL="0" indent="0" algn="ctr">
              <a:buNone/>
            </a:pPr>
            <a:r>
              <a:rPr lang="en-US" dirty="0" smtClean="0"/>
              <a:t>Associate Vice President</a:t>
            </a:r>
            <a:endParaRPr lang="en-US"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image microsoft team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029" y="4179919"/>
            <a:ext cx="490311" cy="490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24799" y="4299449"/>
            <a:ext cx="1088571" cy="276999"/>
          </a:xfrm>
          <a:prstGeom prst="rect">
            <a:avLst/>
          </a:prstGeom>
          <a:noFill/>
        </p:spPr>
        <p:txBody>
          <a:bodyPr wrap="square" rtlCol="0">
            <a:spAutoFit/>
          </a:bodyPr>
          <a:lstStyle/>
          <a:p>
            <a:r>
              <a:rPr lang="en-US" sz="1200" dirty="0" err="1" smtClean="0"/>
              <a:t>RoF</a:t>
            </a:r>
            <a:r>
              <a:rPr lang="en-US" sz="1200" dirty="0" smtClean="0"/>
              <a:t> Channels</a:t>
            </a:r>
            <a:endParaRPr lang="en-US" sz="1200" dirty="0"/>
          </a:p>
        </p:txBody>
      </p:sp>
    </p:spTree>
    <p:extLst>
      <p:ext uri="{BB962C8B-B14F-4D97-AF65-F5344CB8AC3E}">
        <p14:creationId xmlns:p14="http://schemas.microsoft.com/office/powerpoint/2010/main" val="23576876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extBox 1">
            <a:extLst>
              <a:ext uri="{FF2B5EF4-FFF2-40B4-BE49-F238E27FC236}">
                <a16:creationId xmlns:a16="http://schemas.microsoft.com/office/drawing/2014/main" id="{EFD3D8DE-4A47-7B42-8447-F82F7A0D4174}"/>
              </a:ext>
            </a:extLst>
          </p:cNvPr>
          <p:cNvSpPr txBox="1"/>
          <p:nvPr/>
        </p:nvSpPr>
        <p:spPr>
          <a:xfrm>
            <a:off x="487618" y="1461336"/>
            <a:ext cx="8162960" cy="1754326"/>
          </a:xfrm>
          <a:prstGeom prst="rect">
            <a:avLst/>
          </a:prstGeom>
          <a:noFill/>
        </p:spPr>
        <p:txBody>
          <a:bodyPr wrap="square" rtlCol="0">
            <a:spAutoFit/>
          </a:bodyPr>
          <a:lstStyle/>
          <a:p>
            <a:pPr marL="285750" indent="-285750">
              <a:buFont typeface="Arial" panose="020B0604020202020204" pitchFamily="34" charset="0"/>
              <a:buChar char="•"/>
            </a:pPr>
            <a:r>
              <a:rPr lang="en-US" sz="3600" dirty="0"/>
              <a:t>Adobe Creative Cloud campus license</a:t>
            </a:r>
            <a:r>
              <a:rPr lang="en-US" sz="3600" dirty="0" smtClean="0"/>
              <a:t>!</a:t>
            </a:r>
          </a:p>
          <a:p>
            <a:endParaRPr lang="en-US" sz="3600" dirty="0"/>
          </a:p>
          <a:p>
            <a:pPr marL="285750" indent="-285750">
              <a:buFont typeface="Arial" panose="020B0604020202020204" pitchFamily="34" charset="0"/>
              <a:buChar char="•"/>
            </a:pPr>
            <a:r>
              <a:rPr lang="en-US" sz="3600" dirty="0"/>
              <a:t>2018 </a:t>
            </a:r>
            <a:r>
              <a:rPr lang="en-US" sz="3600" dirty="0" err="1"/>
              <a:t>TechQual</a:t>
            </a:r>
            <a:r>
              <a:rPr lang="en-US" sz="3600" dirty="0"/>
              <a:t>+ Survey </a:t>
            </a:r>
          </a:p>
        </p:txBody>
      </p:sp>
      <p:pic>
        <p:nvPicPr>
          <p:cNvPr id="5" name="Picture 4" descr="Image result for Image n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6339" y="4571686"/>
            <a:ext cx="6096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2274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457200" y="205978"/>
            <a:ext cx="8229600" cy="769427"/>
          </a:xfrm>
        </p:spPr>
        <p:txBody>
          <a:bodyPr>
            <a:normAutofit/>
          </a:bodyPr>
          <a:lstStyle/>
          <a:p>
            <a:r>
              <a:rPr lang="en-US" dirty="0" smtClean="0"/>
              <a:t>AT – Application Services</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Todd Smoak</a:t>
            </a:r>
          </a:p>
          <a:p>
            <a:pPr marL="0" indent="0" algn="ctr">
              <a:buNone/>
            </a:pPr>
            <a:r>
              <a:rPr lang="en-US" dirty="0" smtClean="0"/>
              <a:t>Director</a:t>
            </a:r>
            <a:endParaRPr lang="en-US"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image microsoft team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029" y="4179919"/>
            <a:ext cx="490311" cy="490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24799" y="4299449"/>
            <a:ext cx="1088571" cy="276999"/>
          </a:xfrm>
          <a:prstGeom prst="rect">
            <a:avLst/>
          </a:prstGeom>
          <a:noFill/>
        </p:spPr>
        <p:txBody>
          <a:bodyPr wrap="square" rtlCol="0">
            <a:spAutoFit/>
          </a:bodyPr>
          <a:lstStyle/>
          <a:p>
            <a:r>
              <a:rPr lang="en-US" sz="1200" dirty="0" err="1" smtClean="0"/>
              <a:t>RoF</a:t>
            </a:r>
            <a:r>
              <a:rPr lang="en-US" sz="1200" dirty="0" smtClean="0"/>
              <a:t> Channels</a:t>
            </a:r>
            <a:endParaRPr lang="en-US" sz="1200" dirty="0"/>
          </a:p>
        </p:txBody>
      </p:sp>
    </p:spTree>
    <p:extLst>
      <p:ext uri="{BB962C8B-B14F-4D97-AF65-F5344CB8AC3E}">
        <p14:creationId xmlns:p14="http://schemas.microsoft.com/office/powerpoint/2010/main" val="2394214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38"/>
            <a:ext cx="9144000" cy="5146766"/>
          </a:xfrm>
          <a:prstGeom prst="rect">
            <a:avLst/>
          </a:prstGeom>
        </p:spPr>
      </p:pic>
      <p:sp>
        <p:nvSpPr>
          <p:cNvPr id="2" name="TextBox 1"/>
          <p:cNvSpPr txBox="1"/>
          <p:nvPr/>
        </p:nvSpPr>
        <p:spPr>
          <a:xfrm rot="20737536">
            <a:off x="518641" y="887088"/>
            <a:ext cx="2035969" cy="1200329"/>
          </a:xfrm>
          <a:prstGeom prst="rect">
            <a:avLst/>
          </a:prstGeom>
          <a:noFill/>
        </p:spPr>
        <p:txBody>
          <a:bodyPr wrap="square" rtlCol="0">
            <a:spAutoFit/>
          </a:bodyPr>
          <a:lstStyle/>
          <a:p>
            <a:r>
              <a:rPr lang="en-US" dirty="0" smtClean="0"/>
              <a:t>Budget Wizard 2.0</a:t>
            </a:r>
          </a:p>
          <a:p>
            <a:r>
              <a:rPr lang="en-US" dirty="0" smtClean="0"/>
              <a:t>Server Monitoring</a:t>
            </a:r>
          </a:p>
          <a:p>
            <a:r>
              <a:rPr lang="en-US" dirty="0" smtClean="0"/>
              <a:t>Regroup, AD/LDAP</a:t>
            </a:r>
          </a:p>
          <a:p>
            <a:r>
              <a:rPr lang="en-US" dirty="0" smtClean="0"/>
              <a:t>1 Card</a:t>
            </a:r>
            <a:endParaRPr lang="en-US" dirty="0"/>
          </a:p>
        </p:txBody>
      </p:sp>
      <p:pic>
        <p:nvPicPr>
          <p:cNvPr id="3" name="Picture 2" descr="Clipart - &lt;strong&gt;Dump Truck&lt;/strong&g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516" y="1817812"/>
            <a:ext cx="2511977" cy="1488579"/>
          </a:xfrm>
          <a:prstGeom prst="rect">
            <a:avLst/>
          </a:prstGeom>
        </p:spPr>
      </p:pic>
      <p:sp>
        <p:nvSpPr>
          <p:cNvPr id="5" name="TextBox 4"/>
          <p:cNvSpPr txBox="1"/>
          <p:nvPr/>
        </p:nvSpPr>
        <p:spPr>
          <a:xfrm>
            <a:off x="5471712" y="60996"/>
            <a:ext cx="3936207" cy="523220"/>
          </a:xfrm>
          <a:prstGeom prst="rect">
            <a:avLst/>
          </a:prstGeom>
          <a:noFill/>
        </p:spPr>
        <p:txBody>
          <a:bodyPr wrap="square" rtlCol="0">
            <a:spAutoFit/>
          </a:bodyPr>
          <a:lstStyle/>
          <a:p>
            <a:r>
              <a:rPr lang="en-US" sz="2800" dirty="0" smtClean="0"/>
              <a:t>AT Application Services</a:t>
            </a:r>
            <a:endParaRPr lang="en-US" sz="2800" dirty="0"/>
          </a:p>
        </p:txBody>
      </p:sp>
      <p:grpSp>
        <p:nvGrpSpPr>
          <p:cNvPr id="11" name="Group 10"/>
          <p:cNvGrpSpPr/>
          <p:nvPr/>
        </p:nvGrpSpPr>
        <p:grpSpPr>
          <a:xfrm>
            <a:off x="3723105" y="2562102"/>
            <a:ext cx="1675327" cy="2045182"/>
            <a:chOff x="3465576" y="1090422"/>
            <a:chExt cx="2212848" cy="2962656"/>
          </a:xfrm>
        </p:grpSpPr>
        <p:pic>
          <p:nvPicPr>
            <p:cNvPr id="9" name="Picture 8" descr="Black/&lt;strong&gt;Red&lt;/strong&gt; Argyle &lt;strong&gt;Sweater&lt;/strong&gt; &lt;strong&gt;Vests&lt;/strong&gt; for Men www.yookstore.com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5576" y="1090422"/>
              <a:ext cx="2212848" cy="2962656"/>
            </a:xfrm>
            <a:prstGeom prst="rect">
              <a:avLst/>
            </a:prstGeom>
          </p:spPr>
        </p:pic>
        <p:sp>
          <p:nvSpPr>
            <p:cNvPr id="10" name="TextBox 9"/>
            <p:cNvSpPr txBox="1"/>
            <p:nvPr/>
          </p:nvSpPr>
          <p:spPr>
            <a:xfrm>
              <a:off x="3689171" y="1857199"/>
              <a:ext cx="1787772" cy="668769"/>
            </a:xfrm>
            <a:prstGeom prst="rect">
              <a:avLst/>
            </a:prstGeom>
            <a:noFill/>
            <a:effectLst>
              <a:glow rad="228600">
                <a:schemeClr val="accent6">
                  <a:satMod val="175000"/>
                  <a:alpha val="40000"/>
                </a:schemeClr>
              </a:glow>
            </a:effectLst>
          </p:spPr>
          <p:txBody>
            <a:bodyPr wrap="square" rtlCol="0">
              <a:spAutoFit/>
            </a:bodyPr>
            <a:lstStyle/>
            <a:p>
              <a:pPr algn="ctr"/>
              <a:r>
                <a:rPr lang="en-US" sz="2400" b="1" dirty="0" smtClean="0">
                  <a:solidFill>
                    <a:schemeClr val="bg1"/>
                  </a:solidFill>
                  <a:effectLst>
                    <a:glow rad="63500">
                      <a:schemeClr val="tx1">
                        <a:alpha val="40000"/>
                      </a:schemeClr>
                    </a:glow>
                  </a:effectLst>
                </a:rPr>
                <a:t>IPEOPLE</a:t>
              </a:r>
              <a:endParaRPr lang="en-US" sz="2400" b="1" dirty="0">
                <a:solidFill>
                  <a:schemeClr val="bg1"/>
                </a:solidFill>
                <a:effectLst>
                  <a:glow rad="63500">
                    <a:schemeClr val="tx1">
                      <a:alpha val="40000"/>
                    </a:schemeClr>
                  </a:glow>
                </a:effectLst>
              </a:endParaRPr>
            </a:p>
          </p:txBody>
        </p:sp>
      </p:grpSp>
      <p:sp>
        <p:nvSpPr>
          <p:cNvPr id="12" name="TextBox 11"/>
          <p:cNvSpPr txBox="1"/>
          <p:nvPr/>
        </p:nvSpPr>
        <p:spPr>
          <a:xfrm>
            <a:off x="3586501" y="4647563"/>
            <a:ext cx="1965278" cy="369332"/>
          </a:xfrm>
          <a:prstGeom prst="rect">
            <a:avLst/>
          </a:prstGeom>
          <a:noFill/>
        </p:spPr>
        <p:txBody>
          <a:bodyPr wrap="square" rtlCol="0">
            <a:spAutoFit/>
          </a:bodyPr>
          <a:lstStyle/>
          <a:p>
            <a:r>
              <a:rPr lang="en-US" strike="sngStrike" dirty="0" smtClean="0"/>
              <a:t>OMCS</a:t>
            </a:r>
            <a:r>
              <a:rPr lang="en-US" dirty="0" smtClean="0"/>
              <a:t> -&gt; ANYONE?</a:t>
            </a:r>
            <a:endParaRPr lang="en-US" dirty="0"/>
          </a:p>
        </p:txBody>
      </p:sp>
      <p:pic>
        <p:nvPicPr>
          <p:cNvPr id="13" name="Picture 12"/>
          <p:cNvPicPr>
            <a:picLocks noChangeAspect="1"/>
          </p:cNvPicPr>
          <p:nvPr/>
        </p:nvPicPr>
        <p:blipFill>
          <a:blip r:embed="rId5"/>
          <a:stretch>
            <a:fillRect/>
          </a:stretch>
        </p:blipFill>
        <p:spPr>
          <a:xfrm>
            <a:off x="7520235" y="2285030"/>
            <a:ext cx="1352381" cy="571429"/>
          </a:xfrm>
          <a:prstGeom prst="rect">
            <a:avLst/>
          </a:prstGeom>
        </p:spPr>
      </p:pic>
      <p:pic>
        <p:nvPicPr>
          <p:cNvPr id="1026" name="Picture 2" descr="Image result for sharepoint to sharepoint online migr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7645" y="3208040"/>
            <a:ext cx="2657475" cy="172402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3073251" y="696286"/>
            <a:ext cx="4028310" cy="1493520"/>
            <a:chOff x="4786356" y="850175"/>
            <a:chExt cx="4028310" cy="1493520"/>
          </a:xfrm>
        </p:grpSpPr>
        <p:grpSp>
          <p:nvGrpSpPr>
            <p:cNvPr id="8" name="Group 7"/>
            <p:cNvGrpSpPr/>
            <p:nvPr/>
          </p:nvGrpSpPr>
          <p:grpSpPr>
            <a:xfrm>
              <a:off x="4786356" y="850175"/>
              <a:ext cx="4028310" cy="1493520"/>
              <a:chOff x="2708453" y="1121649"/>
              <a:chExt cx="4028310" cy="1493520"/>
            </a:xfrm>
          </p:grpSpPr>
          <p:pic>
            <p:nvPicPr>
              <p:cNvPr id="6" name="Picture 5" descr="Camino a BioCultura 2009 | Cousiñas de Ro"/>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8453" y="1121649"/>
                <a:ext cx="4028310" cy="1493520"/>
              </a:xfrm>
              <a:prstGeom prst="rect">
                <a:avLst/>
              </a:prstGeom>
            </p:spPr>
          </p:pic>
          <p:sp>
            <p:nvSpPr>
              <p:cNvPr id="7" name="TextBox 6"/>
              <p:cNvSpPr txBox="1"/>
              <p:nvPr/>
            </p:nvSpPr>
            <p:spPr>
              <a:xfrm>
                <a:off x="5472752" y="1714520"/>
                <a:ext cx="1090596" cy="307777"/>
              </a:xfrm>
              <a:prstGeom prst="rect">
                <a:avLst/>
              </a:prstGeom>
              <a:solidFill>
                <a:schemeClr val="bg1"/>
              </a:solidFill>
              <a:ln>
                <a:noFill/>
              </a:ln>
              <a:effectLst>
                <a:glow rad="127000">
                  <a:schemeClr val="bg1"/>
                </a:glow>
              </a:effectLst>
            </p:spPr>
            <p:txBody>
              <a:bodyPr wrap="square" lIns="0" rIns="0" rtlCol="0">
                <a:spAutoFit/>
              </a:bodyPr>
              <a:lstStyle/>
              <a:p>
                <a:pPr algn="ctr"/>
                <a:r>
                  <a:rPr lang="en-US" sz="1400" dirty="0" smtClean="0"/>
                  <a:t>PROJECTS</a:t>
                </a:r>
                <a:endParaRPr lang="en-US" sz="1400" dirty="0"/>
              </a:p>
            </p:txBody>
          </p:sp>
        </p:grpSp>
        <p:sp>
          <p:nvSpPr>
            <p:cNvPr id="15" name="TextBox 14"/>
            <p:cNvSpPr txBox="1"/>
            <p:nvPr/>
          </p:nvSpPr>
          <p:spPr>
            <a:xfrm rot="19921332">
              <a:off x="5120752" y="874461"/>
              <a:ext cx="2035969" cy="923330"/>
            </a:xfrm>
            <a:prstGeom prst="rect">
              <a:avLst/>
            </a:prstGeom>
            <a:noFill/>
          </p:spPr>
          <p:txBody>
            <a:bodyPr wrap="square" rtlCol="0">
              <a:spAutoFit/>
            </a:bodyPr>
            <a:lstStyle/>
            <a:p>
              <a:r>
                <a:rPr lang="en-US" dirty="0" smtClean="0"/>
                <a:t>INTO</a:t>
              </a:r>
            </a:p>
            <a:p>
              <a:r>
                <a:rPr lang="en-US" dirty="0" smtClean="0"/>
                <a:t>SLATE (CRM)</a:t>
              </a:r>
            </a:p>
            <a:p>
              <a:r>
                <a:rPr lang="en-US" dirty="0" smtClean="0"/>
                <a:t>Reggienet Upgrade</a:t>
              </a:r>
            </a:p>
          </p:txBody>
        </p:sp>
      </p:grpSp>
      <p:pic>
        <p:nvPicPr>
          <p:cNvPr id="1030" name="Picture 6" descr="Related image"/>
          <p:cNvPicPr>
            <a:picLocks noChangeAspect="1" noChangeArrowheads="1"/>
          </p:cNvPicPr>
          <p:nvPr/>
        </p:nvPicPr>
        <p:blipFill rotWithShape="1">
          <a:blip r:embed="rId8">
            <a:extLst>
              <a:ext uri="{28A0092B-C50C-407E-A947-70E740481C1C}">
                <a14:useLocalDpi xmlns:a14="http://schemas.microsoft.com/office/drawing/2010/main" val="0"/>
              </a:ext>
            </a:extLst>
          </a:blip>
          <a:srcRect l="21492" r="22272"/>
          <a:stretch/>
        </p:blipFill>
        <p:spPr bwMode="auto">
          <a:xfrm>
            <a:off x="8075347" y="3855183"/>
            <a:ext cx="927634" cy="107688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66908" y="2374395"/>
            <a:ext cx="1090596" cy="307777"/>
          </a:xfrm>
          <a:prstGeom prst="rect">
            <a:avLst/>
          </a:prstGeom>
          <a:solidFill>
            <a:schemeClr val="bg1"/>
          </a:solidFill>
          <a:ln>
            <a:noFill/>
          </a:ln>
          <a:effectLst>
            <a:glow rad="127000">
              <a:schemeClr val="bg1"/>
            </a:glow>
          </a:effectLst>
        </p:spPr>
        <p:txBody>
          <a:bodyPr wrap="square" lIns="0" rIns="0" rtlCol="0">
            <a:spAutoFit/>
          </a:bodyPr>
          <a:lstStyle/>
          <a:p>
            <a:pPr algn="ctr"/>
            <a:r>
              <a:rPr lang="en-US" sz="1400" dirty="0" smtClean="0"/>
              <a:t>PROJECTS</a:t>
            </a:r>
            <a:endParaRPr lang="en-US" sz="1400" dirty="0"/>
          </a:p>
        </p:txBody>
      </p:sp>
      <p:pic>
        <p:nvPicPr>
          <p:cNvPr id="20" name="Picture 4" descr="Image result for Image nex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35882" y="4644476"/>
            <a:ext cx="6096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8098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457200" y="205978"/>
            <a:ext cx="8229600" cy="769427"/>
          </a:xfrm>
        </p:spPr>
        <p:txBody>
          <a:bodyPr>
            <a:normAutofit/>
          </a:bodyPr>
          <a:lstStyle/>
          <a:p>
            <a:r>
              <a:rPr lang="en-US" dirty="0" smtClean="0"/>
              <a:t>Milner </a:t>
            </a:r>
            <a:r>
              <a:rPr lang="en-US" dirty="0" smtClean="0"/>
              <a:t>Library</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Paul Unsbee</a:t>
            </a:r>
          </a:p>
          <a:p>
            <a:pPr marL="0" indent="0" algn="ctr">
              <a:buNone/>
            </a:pPr>
            <a:r>
              <a:rPr lang="en-US" dirty="0" smtClean="0"/>
              <a:t>Director - IT</a:t>
            </a:r>
            <a:endParaRPr lang="en-US"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image microsoft team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029" y="4179919"/>
            <a:ext cx="490311" cy="490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24799" y="4299449"/>
            <a:ext cx="1088571" cy="276999"/>
          </a:xfrm>
          <a:prstGeom prst="rect">
            <a:avLst/>
          </a:prstGeom>
          <a:noFill/>
        </p:spPr>
        <p:txBody>
          <a:bodyPr wrap="square" rtlCol="0">
            <a:spAutoFit/>
          </a:bodyPr>
          <a:lstStyle/>
          <a:p>
            <a:r>
              <a:rPr lang="en-US" sz="1200" dirty="0" err="1" smtClean="0"/>
              <a:t>RoF</a:t>
            </a:r>
            <a:r>
              <a:rPr lang="en-US" sz="1200" dirty="0" smtClean="0"/>
              <a:t> Channels</a:t>
            </a:r>
            <a:endParaRPr lang="en-US" sz="1200" dirty="0"/>
          </a:p>
        </p:txBody>
      </p:sp>
    </p:spTree>
    <p:extLst>
      <p:ext uri="{BB962C8B-B14F-4D97-AF65-F5344CB8AC3E}">
        <p14:creationId xmlns:p14="http://schemas.microsoft.com/office/powerpoint/2010/main" val="15986959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6" name="Title 5"/>
          <p:cNvSpPr>
            <a:spLocks noGrp="1"/>
          </p:cNvSpPr>
          <p:nvPr>
            <p:ph type="title"/>
          </p:nvPr>
        </p:nvSpPr>
        <p:spPr/>
        <p:txBody>
          <a:bodyPr/>
          <a:lstStyle/>
          <a:p>
            <a:r>
              <a:rPr lang="en-US" b="1" dirty="0" smtClean="0"/>
              <a:t>Ready Record Studio</a:t>
            </a:r>
            <a:endParaRPr lang="en-US"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530" y="1063229"/>
            <a:ext cx="5089872" cy="381823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8157" y="1063229"/>
            <a:ext cx="2459004" cy="184409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8157" y="3022322"/>
            <a:ext cx="2478643" cy="1859146"/>
          </a:xfrm>
          <a:prstGeom prst="rect">
            <a:avLst/>
          </a:prstGeom>
        </p:spPr>
      </p:pic>
    </p:spTree>
    <p:extLst>
      <p:ext uri="{BB962C8B-B14F-4D97-AF65-F5344CB8AC3E}">
        <p14:creationId xmlns:p14="http://schemas.microsoft.com/office/powerpoint/2010/main" val="12681885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6" name="Title 5"/>
          <p:cNvSpPr>
            <a:spLocks noGrp="1"/>
          </p:cNvSpPr>
          <p:nvPr>
            <p:ph type="title"/>
          </p:nvPr>
        </p:nvSpPr>
        <p:spPr/>
        <p:txBody>
          <a:bodyPr/>
          <a:lstStyle/>
          <a:p>
            <a:r>
              <a:rPr lang="en-US" b="1" dirty="0" smtClean="0"/>
              <a:t>3D Printing - PaaS</a:t>
            </a:r>
            <a:endParaRPr lang="en-US"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617" y="1383780"/>
            <a:ext cx="5463836" cy="307340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4079" y="1566660"/>
            <a:ext cx="4204181" cy="2491667"/>
          </a:xfrm>
          <a:prstGeom prst="rect">
            <a:avLst/>
          </a:prstGeom>
        </p:spPr>
      </p:pic>
    </p:spTree>
    <p:extLst>
      <p:ext uri="{BB962C8B-B14F-4D97-AF65-F5344CB8AC3E}">
        <p14:creationId xmlns:p14="http://schemas.microsoft.com/office/powerpoint/2010/main" val="22475725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6" name="Title 5"/>
          <p:cNvSpPr>
            <a:spLocks noGrp="1"/>
          </p:cNvSpPr>
          <p:nvPr>
            <p:ph type="title"/>
          </p:nvPr>
        </p:nvSpPr>
        <p:spPr/>
        <p:txBody>
          <a:bodyPr/>
          <a:lstStyle/>
          <a:p>
            <a:r>
              <a:rPr lang="en-US" b="1" dirty="0" smtClean="0"/>
              <a:t>3D PaaS - Summer Pilot</a:t>
            </a:r>
            <a:endParaRPr lang="en-US"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7316" y="1063229"/>
            <a:ext cx="4363564" cy="3272673"/>
          </a:xfrm>
          <a:prstGeom prst="rect">
            <a:avLst/>
          </a:prstGeom>
        </p:spPr>
      </p:pic>
      <p:pic>
        <p:nvPicPr>
          <p:cNvPr id="5" name="Picture 4" descr="Image result for Image ne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6339" y="4571686"/>
            <a:ext cx="6096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0573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457200" y="205978"/>
            <a:ext cx="8229600" cy="769427"/>
          </a:xfrm>
        </p:spPr>
        <p:txBody>
          <a:bodyPr>
            <a:normAutofit/>
          </a:bodyPr>
          <a:lstStyle/>
          <a:p>
            <a:r>
              <a:rPr lang="en-US" dirty="0" smtClean="0"/>
              <a:t>Administrative Technology</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Charley Edamala</a:t>
            </a:r>
          </a:p>
          <a:p>
            <a:pPr marL="0" indent="0" algn="ctr">
              <a:buNone/>
            </a:pPr>
            <a:r>
              <a:rPr lang="en-US" dirty="0" smtClean="0"/>
              <a:t>Associate Vice President</a:t>
            </a:r>
            <a:endParaRPr lang="en-US"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image microsoft team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029" y="4179919"/>
            <a:ext cx="490311" cy="490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24799" y="4299449"/>
            <a:ext cx="1088571" cy="276999"/>
          </a:xfrm>
          <a:prstGeom prst="rect">
            <a:avLst/>
          </a:prstGeom>
          <a:noFill/>
        </p:spPr>
        <p:txBody>
          <a:bodyPr wrap="square" rtlCol="0">
            <a:spAutoFit/>
          </a:bodyPr>
          <a:lstStyle/>
          <a:p>
            <a:r>
              <a:rPr lang="en-US" sz="1200" dirty="0" err="1" smtClean="0"/>
              <a:t>RoF</a:t>
            </a:r>
            <a:r>
              <a:rPr lang="en-US" sz="1200" dirty="0" smtClean="0"/>
              <a:t> Channels</a:t>
            </a:r>
            <a:endParaRPr lang="en-US" sz="1200" dirty="0"/>
          </a:p>
        </p:txBody>
      </p:sp>
    </p:spTree>
    <p:extLst>
      <p:ext uri="{BB962C8B-B14F-4D97-AF65-F5344CB8AC3E}">
        <p14:creationId xmlns:p14="http://schemas.microsoft.com/office/powerpoint/2010/main" val="529640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457200" y="434579"/>
            <a:ext cx="8229600" cy="857250"/>
          </a:xfrm>
        </p:spPr>
        <p:txBody>
          <a:bodyPr/>
          <a:lstStyle/>
          <a:p>
            <a:r>
              <a:rPr lang="en-US" dirty="0" smtClean="0"/>
              <a:t>Four Perspectives on Innovation</a:t>
            </a:r>
            <a:endParaRPr lang="en-US" dirty="0"/>
          </a:p>
        </p:txBody>
      </p:sp>
      <p:sp>
        <p:nvSpPr>
          <p:cNvPr id="3" name="Content Placeholder 2"/>
          <p:cNvSpPr>
            <a:spLocks noGrp="1"/>
          </p:cNvSpPr>
          <p:nvPr>
            <p:ph idx="1"/>
          </p:nvPr>
        </p:nvSpPr>
        <p:spPr>
          <a:xfrm>
            <a:off x="457200" y="1484169"/>
            <a:ext cx="8229600" cy="3394472"/>
          </a:xfrm>
        </p:spPr>
        <p:txBody>
          <a:bodyPr>
            <a:normAutofit/>
          </a:bodyPr>
          <a:lstStyle/>
          <a:p>
            <a:r>
              <a:rPr lang="en-US" dirty="0" smtClean="0"/>
              <a:t>IT’s Need for Operational Excellence </a:t>
            </a:r>
          </a:p>
          <a:p>
            <a:r>
              <a:rPr lang="en-US" dirty="0" smtClean="0"/>
              <a:t>User Experience in the Post ERP world</a:t>
            </a:r>
          </a:p>
          <a:p>
            <a:r>
              <a:rPr lang="en-US" dirty="0" smtClean="0"/>
              <a:t>Innovation</a:t>
            </a:r>
          </a:p>
          <a:p>
            <a:r>
              <a:rPr lang="en-US" dirty="0" smtClean="0"/>
              <a:t>The personal connection</a:t>
            </a:r>
          </a:p>
          <a:p>
            <a:endParaRPr lang="en-US" dirty="0"/>
          </a:p>
        </p:txBody>
      </p:sp>
    </p:spTree>
    <p:extLst>
      <p:ext uri="{BB962C8B-B14F-4D97-AF65-F5344CB8AC3E}">
        <p14:creationId xmlns:p14="http://schemas.microsoft.com/office/powerpoint/2010/main" val="26037706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dirty="0" smtClean="0"/>
              <a:t>ITSM Updates</a:t>
            </a:r>
            <a:endParaRPr lang="en-US" dirty="0"/>
          </a:p>
        </p:txBody>
      </p:sp>
      <p:sp>
        <p:nvSpPr>
          <p:cNvPr id="3" name="Content Placeholder 2"/>
          <p:cNvSpPr>
            <a:spLocks noGrp="1"/>
          </p:cNvSpPr>
          <p:nvPr>
            <p:ph idx="1"/>
          </p:nvPr>
        </p:nvSpPr>
        <p:spPr/>
        <p:txBody>
          <a:bodyPr/>
          <a:lstStyle/>
          <a:p>
            <a:r>
              <a:rPr lang="en-US" dirty="0" smtClean="0"/>
              <a:t>Combined Change/Release record coming soon</a:t>
            </a:r>
          </a:p>
          <a:p>
            <a:r>
              <a:rPr lang="en-US" dirty="0" smtClean="0"/>
              <a:t>SLA record live</a:t>
            </a:r>
          </a:p>
          <a:p>
            <a:r>
              <a:rPr lang="en-US" dirty="0" smtClean="0"/>
              <a:t>Final results for the ITSM project</a:t>
            </a:r>
          </a:p>
          <a:p>
            <a:r>
              <a:rPr lang="en-US" dirty="0" smtClean="0"/>
              <a:t>Minor upgrade to Cherwell 9.3.1 </a:t>
            </a:r>
            <a:endParaRPr lang="en-US" dirty="0"/>
          </a:p>
        </p:txBody>
      </p:sp>
    </p:spTree>
    <p:extLst>
      <p:ext uri="{BB962C8B-B14F-4D97-AF65-F5344CB8AC3E}">
        <p14:creationId xmlns:p14="http://schemas.microsoft.com/office/powerpoint/2010/main" val="164624344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pic>
        <p:nvPicPr>
          <p:cNvPr id="4" name="Picture 3"/>
          <p:cNvPicPr>
            <a:picLocks noChangeAspect="1"/>
          </p:cNvPicPr>
          <p:nvPr/>
        </p:nvPicPr>
        <p:blipFill>
          <a:blip r:embed="rId3"/>
          <a:stretch>
            <a:fillRect/>
          </a:stretch>
        </p:blipFill>
        <p:spPr>
          <a:xfrm>
            <a:off x="331362" y="960210"/>
            <a:ext cx="837686" cy="1082903"/>
          </a:xfrm>
          <a:prstGeom prst="rect">
            <a:avLst/>
          </a:prstGeom>
          <a:ln>
            <a:solidFill>
              <a:schemeClr val="accent1">
                <a:shade val="50000"/>
              </a:schemeClr>
            </a:solidFill>
          </a:ln>
        </p:spPr>
      </p:pic>
      <p:sp>
        <p:nvSpPr>
          <p:cNvPr id="10" name="TextBox 9"/>
          <p:cNvSpPr txBox="1"/>
          <p:nvPr/>
        </p:nvSpPr>
        <p:spPr>
          <a:xfrm>
            <a:off x="285300" y="647491"/>
            <a:ext cx="1047594" cy="300082"/>
          </a:xfrm>
          <a:prstGeom prst="rect">
            <a:avLst/>
          </a:prstGeom>
          <a:noFill/>
        </p:spPr>
        <p:txBody>
          <a:bodyPr wrap="none" rtlCol="0">
            <a:spAutoFit/>
          </a:bodyPr>
          <a:lstStyle/>
          <a:p>
            <a:r>
              <a:rPr lang="en-US" sz="1350" dirty="0"/>
              <a:t>MY.ilstu.edu</a:t>
            </a:r>
          </a:p>
        </p:txBody>
      </p:sp>
      <p:sp>
        <p:nvSpPr>
          <p:cNvPr id="11" name="TextBox 10"/>
          <p:cNvSpPr txBox="1"/>
          <p:nvPr/>
        </p:nvSpPr>
        <p:spPr>
          <a:xfrm>
            <a:off x="1255127" y="654635"/>
            <a:ext cx="1107676" cy="300082"/>
          </a:xfrm>
          <a:prstGeom prst="rect">
            <a:avLst/>
          </a:prstGeom>
          <a:noFill/>
        </p:spPr>
        <p:txBody>
          <a:bodyPr wrap="none" rtlCol="0">
            <a:spAutoFit/>
          </a:bodyPr>
          <a:lstStyle/>
          <a:p>
            <a:r>
              <a:rPr lang="en-US" sz="1350" dirty="0"/>
              <a:t>Central Login</a:t>
            </a:r>
          </a:p>
        </p:txBody>
      </p:sp>
      <p:sp>
        <p:nvSpPr>
          <p:cNvPr id="12" name="TextBox 11"/>
          <p:cNvSpPr txBox="1"/>
          <p:nvPr/>
        </p:nvSpPr>
        <p:spPr>
          <a:xfrm>
            <a:off x="3631753" y="2283410"/>
            <a:ext cx="910057" cy="300082"/>
          </a:xfrm>
          <a:prstGeom prst="rect">
            <a:avLst/>
          </a:prstGeom>
          <a:noFill/>
        </p:spPr>
        <p:txBody>
          <a:bodyPr wrap="none" rtlCol="0">
            <a:spAutoFit/>
          </a:bodyPr>
          <a:lstStyle/>
          <a:p>
            <a:r>
              <a:rPr lang="en-US" sz="1350" dirty="0"/>
              <a:t>ReggieNet</a:t>
            </a:r>
          </a:p>
        </p:txBody>
      </p:sp>
      <p:sp>
        <p:nvSpPr>
          <p:cNvPr id="13" name="TextBox 12"/>
          <p:cNvSpPr txBox="1"/>
          <p:nvPr/>
        </p:nvSpPr>
        <p:spPr>
          <a:xfrm>
            <a:off x="4654375" y="2290554"/>
            <a:ext cx="1438214" cy="300082"/>
          </a:xfrm>
          <a:prstGeom prst="rect">
            <a:avLst/>
          </a:prstGeom>
          <a:noFill/>
        </p:spPr>
        <p:txBody>
          <a:bodyPr wrap="none" rtlCol="0">
            <a:spAutoFit/>
          </a:bodyPr>
          <a:lstStyle/>
          <a:p>
            <a:r>
              <a:rPr lang="en-US" sz="1350" dirty="0"/>
              <a:t>Campus Solutions</a:t>
            </a:r>
          </a:p>
        </p:txBody>
      </p:sp>
      <p:sp>
        <p:nvSpPr>
          <p:cNvPr id="14" name="TextBox 13"/>
          <p:cNvSpPr txBox="1"/>
          <p:nvPr/>
        </p:nvSpPr>
        <p:spPr>
          <a:xfrm>
            <a:off x="6041218" y="2290554"/>
            <a:ext cx="1448666" cy="300082"/>
          </a:xfrm>
          <a:prstGeom prst="rect">
            <a:avLst/>
          </a:prstGeom>
          <a:noFill/>
        </p:spPr>
        <p:txBody>
          <a:bodyPr wrap="none" rtlCol="0">
            <a:spAutoFit/>
          </a:bodyPr>
          <a:lstStyle/>
          <a:p>
            <a:r>
              <a:rPr lang="en-US" sz="1350" dirty="0"/>
              <a:t>Human Resources</a:t>
            </a:r>
          </a:p>
        </p:txBody>
      </p:sp>
      <p:sp>
        <p:nvSpPr>
          <p:cNvPr id="15" name="TextBox 14"/>
          <p:cNvSpPr txBox="1"/>
          <p:nvPr/>
        </p:nvSpPr>
        <p:spPr>
          <a:xfrm>
            <a:off x="7672663" y="2290554"/>
            <a:ext cx="449162" cy="300082"/>
          </a:xfrm>
          <a:prstGeom prst="rect">
            <a:avLst/>
          </a:prstGeom>
          <a:noFill/>
        </p:spPr>
        <p:txBody>
          <a:bodyPr wrap="none" rtlCol="0">
            <a:spAutoFit/>
          </a:bodyPr>
          <a:lstStyle/>
          <a:p>
            <a:r>
              <a:rPr lang="en-US" sz="1350" dirty="0"/>
              <a:t>365</a:t>
            </a:r>
          </a:p>
        </p:txBody>
      </p:sp>
      <p:pic>
        <p:nvPicPr>
          <p:cNvPr id="16" name="Picture 15"/>
          <p:cNvPicPr>
            <a:picLocks noChangeAspect="1"/>
          </p:cNvPicPr>
          <p:nvPr/>
        </p:nvPicPr>
        <p:blipFill>
          <a:blip r:embed="rId3"/>
          <a:stretch>
            <a:fillRect/>
          </a:stretch>
        </p:blipFill>
        <p:spPr>
          <a:xfrm>
            <a:off x="1311497" y="953066"/>
            <a:ext cx="837686" cy="1082903"/>
          </a:xfrm>
          <a:prstGeom prst="rect">
            <a:avLst/>
          </a:prstGeom>
          <a:ln>
            <a:solidFill>
              <a:schemeClr val="accent1">
                <a:shade val="50000"/>
              </a:schemeClr>
            </a:solidFill>
          </a:ln>
        </p:spPr>
      </p:pic>
      <p:sp>
        <p:nvSpPr>
          <p:cNvPr id="9" name="Freeform 8"/>
          <p:cNvSpPr/>
          <p:nvPr/>
        </p:nvSpPr>
        <p:spPr>
          <a:xfrm>
            <a:off x="3099971" y="749611"/>
            <a:ext cx="5772123" cy="3437202"/>
          </a:xfrm>
          <a:custGeom>
            <a:avLst/>
            <a:gdLst>
              <a:gd name="connsiteX0" fmla="*/ 248205 w 7696164"/>
              <a:gd name="connsiteY0" fmla="*/ 762644 h 4582936"/>
              <a:gd name="connsiteX1" fmla="*/ 733980 w 7696164"/>
              <a:gd name="connsiteY1" fmla="*/ 629294 h 4582936"/>
              <a:gd name="connsiteX2" fmla="*/ 1457880 w 7696164"/>
              <a:gd name="connsiteY2" fmla="*/ 1048394 h 4582936"/>
              <a:gd name="connsiteX3" fmla="*/ 1981755 w 7696164"/>
              <a:gd name="connsiteY3" fmla="*/ 476894 h 4582936"/>
              <a:gd name="connsiteX4" fmla="*/ 2353230 w 7696164"/>
              <a:gd name="connsiteY4" fmla="*/ 95894 h 4582936"/>
              <a:gd name="connsiteX5" fmla="*/ 3048555 w 7696164"/>
              <a:gd name="connsiteY5" fmla="*/ 644 h 4582936"/>
              <a:gd name="connsiteX6" fmla="*/ 3505755 w 7696164"/>
              <a:gd name="connsiteY6" fmla="*/ 124469 h 4582936"/>
              <a:gd name="connsiteX7" fmla="*/ 3848655 w 7696164"/>
              <a:gd name="connsiteY7" fmla="*/ 372119 h 4582936"/>
              <a:gd name="connsiteX8" fmla="*/ 4229655 w 7696164"/>
              <a:gd name="connsiteY8" fmla="*/ 848369 h 4582936"/>
              <a:gd name="connsiteX9" fmla="*/ 4429680 w 7696164"/>
              <a:gd name="connsiteY9" fmla="*/ 1172219 h 4582936"/>
              <a:gd name="connsiteX10" fmla="*/ 4848780 w 7696164"/>
              <a:gd name="connsiteY10" fmla="*/ 1191269 h 4582936"/>
              <a:gd name="connsiteX11" fmla="*/ 5163105 w 7696164"/>
              <a:gd name="connsiteY11" fmla="*/ 934094 h 4582936"/>
              <a:gd name="connsiteX12" fmla="*/ 5496480 w 7696164"/>
              <a:gd name="connsiteY12" fmla="*/ 724544 h 4582936"/>
              <a:gd name="connsiteX13" fmla="*/ 6144180 w 7696164"/>
              <a:gd name="connsiteY13" fmla="*/ 372119 h 4582936"/>
              <a:gd name="connsiteX14" fmla="*/ 6725205 w 7696164"/>
              <a:gd name="connsiteY14" fmla="*/ 276869 h 4582936"/>
              <a:gd name="connsiteX15" fmla="*/ 6972855 w 7696164"/>
              <a:gd name="connsiteY15" fmla="*/ 448319 h 4582936"/>
              <a:gd name="connsiteX16" fmla="*/ 7096680 w 7696164"/>
              <a:gd name="connsiteY16" fmla="*/ 772169 h 4582936"/>
              <a:gd name="connsiteX17" fmla="*/ 7058580 w 7696164"/>
              <a:gd name="connsiteY17" fmla="*/ 1200794 h 4582936"/>
              <a:gd name="connsiteX18" fmla="*/ 6687105 w 7696164"/>
              <a:gd name="connsiteY18" fmla="*/ 1505594 h 4582936"/>
              <a:gd name="connsiteX19" fmla="*/ 7144305 w 7696164"/>
              <a:gd name="connsiteY19" fmla="*/ 1677044 h 4582936"/>
              <a:gd name="connsiteX20" fmla="*/ 7401480 w 7696164"/>
              <a:gd name="connsiteY20" fmla="*/ 1886594 h 4582936"/>
              <a:gd name="connsiteX21" fmla="*/ 7506255 w 7696164"/>
              <a:gd name="connsiteY21" fmla="*/ 2219969 h 4582936"/>
              <a:gd name="connsiteX22" fmla="*/ 7534830 w 7696164"/>
              <a:gd name="connsiteY22" fmla="*/ 2686694 h 4582936"/>
              <a:gd name="connsiteX23" fmla="*/ 7677705 w 7696164"/>
              <a:gd name="connsiteY23" fmla="*/ 3181994 h 4582936"/>
              <a:gd name="connsiteX24" fmla="*/ 7677705 w 7696164"/>
              <a:gd name="connsiteY24" fmla="*/ 3591569 h 4582936"/>
              <a:gd name="connsiteX25" fmla="*/ 7525305 w 7696164"/>
              <a:gd name="connsiteY25" fmla="*/ 3972569 h 4582936"/>
              <a:gd name="connsiteX26" fmla="*/ 7144305 w 7696164"/>
              <a:gd name="connsiteY26" fmla="*/ 4344044 h 4582936"/>
              <a:gd name="connsiteX27" fmla="*/ 6696630 w 7696164"/>
              <a:gd name="connsiteY27" fmla="*/ 4563119 h 4582936"/>
              <a:gd name="connsiteX28" fmla="*/ 6477555 w 7696164"/>
              <a:gd name="connsiteY28" fmla="*/ 4515494 h 4582936"/>
              <a:gd name="connsiteX29" fmla="*/ 6077505 w 7696164"/>
              <a:gd name="connsiteY29" fmla="*/ 4058294 h 4582936"/>
              <a:gd name="connsiteX30" fmla="*/ 5696505 w 7696164"/>
              <a:gd name="connsiteY30" fmla="*/ 3639194 h 4582936"/>
              <a:gd name="connsiteX31" fmla="*/ 5267880 w 7696164"/>
              <a:gd name="connsiteY31" fmla="*/ 3582044 h 4582936"/>
              <a:gd name="connsiteX32" fmla="*/ 4667805 w 7696164"/>
              <a:gd name="connsiteY32" fmla="*/ 3734444 h 4582936"/>
              <a:gd name="connsiteX33" fmla="*/ 4334430 w 7696164"/>
              <a:gd name="connsiteY33" fmla="*/ 3953519 h 4582936"/>
              <a:gd name="connsiteX34" fmla="*/ 3915330 w 7696164"/>
              <a:gd name="connsiteY34" fmla="*/ 4220219 h 4582936"/>
              <a:gd name="connsiteX35" fmla="*/ 3439080 w 7696164"/>
              <a:gd name="connsiteY35" fmla="*/ 4344044 h 4582936"/>
              <a:gd name="connsiteX36" fmla="*/ 3086655 w 7696164"/>
              <a:gd name="connsiteY36" fmla="*/ 4258319 h 4582936"/>
              <a:gd name="connsiteX37" fmla="*/ 2943780 w 7696164"/>
              <a:gd name="connsiteY37" fmla="*/ 3877319 h 4582936"/>
              <a:gd name="connsiteX38" fmla="*/ 2686605 w 7696164"/>
              <a:gd name="connsiteY38" fmla="*/ 3420119 h 4582936"/>
              <a:gd name="connsiteX39" fmla="*/ 2077005 w 7696164"/>
              <a:gd name="connsiteY39" fmla="*/ 3372494 h 4582936"/>
              <a:gd name="connsiteX40" fmla="*/ 1819830 w 7696164"/>
              <a:gd name="connsiteY40" fmla="*/ 3410594 h 4582936"/>
              <a:gd name="connsiteX41" fmla="*/ 1381680 w 7696164"/>
              <a:gd name="connsiteY41" fmla="*/ 3401069 h 4582936"/>
              <a:gd name="connsiteX42" fmla="*/ 886380 w 7696164"/>
              <a:gd name="connsiteY42" fmla="*/ 3181994 h 4582936"/>
              <a:gd name="connsiteX43" fmla="*/ 714930 w 7696164"/>
              <a:gd name="connsiteY43" fmla="*/ 2924819 h 4582936"/>
              <a:gd name="connsiteX44" fmla="*/ 533955 w 7696164"/>
              <a:gd name="connsiteY44" fmla="*/ 2553344 h 4582936"/>
              <a:gd name="connsiteX45" fmla="*/ 333930 w 7696164"/>
              <a:gd name="connsiteY45" fmla="*/ 2210444 h 4582936"/>
              <a:gd name="connsiteX46" fmla="*/ 95805 w 7696164"/>
              <a:gd name="connsiteY46" fmla="*/ 1781819 h 4582936"/>
              <a:gd name="connsiteX47" fmla="*/ 38655 w 7696164"/>
              <a:gd name="connsiteY47" fmla="*/ 1534169 h 4582936"/>
              <a:gd name="connsiteX48" fmla="*/ 555 w 7696164"/>
              <a:gd name="connsiteY48" fmla="*/ 1124594 h 4582936"/>
              <a:gd name="connsiteX49" fmla="*/ 67230 w 7696164"/>
              <a:gd name="connsiteY49" fmla="*/ 924569 h 4582936"/>
              <a:gd name="connsiteX50" fmla="*/ 152955 w 7696164"/>
              <a:gd name="connsiteY50" fmla="*/ 848369 h 4582936"/>
              <a:gd name="connsiteX51" fmla="*/ 248205 w 7696164"/>
              <a:gd name="connsiteY51" fmla="*/ 762644 h 458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696164" h="4582936">
                <a:moveTo>
                  <a:pt x="248205" y="762644"/>
                </a:moveTo>
                <a:cubicBezTo>
                  <a:pt x="345042" y="726132"/>
                  <a:pt x="532368" y="581669"/>
                  <a:pt x="733980" y="629294"/>
                </a:cubicBezTo>
                <a:cubicBezTo>
                  <a:pt x="935593" y="676919"/>
                  <a:pt x="1249918" y="1073794"/>
                  <a:pt x="1457880" y="1048394"/>
                </a:cubicBezTo>
                <a:cubicBezTo>
                  <a:pt x="1665843" y="1022994"/>
                  <a:pt x="1832530" y="635644"/>
                  <a:pt x="1981755" y="476894"/>
                </a:cubicBezTo>
                <a:cubicBezTo>
                  <a:pt x="2130980" y="318144"/>
                  <a:pt x="2175430" y="175269"/>
                  <a:pt x="2353230" y="95894"/>
                </a:cubicBezTo>
                <a:cubicBezTo>
                  <a:pt x="2531030" y="16519"/>
                  <a:pt x="2856468" y="-4118"/>
                  <a:pt x="3048555" y="644"/>
                </a:cubicBezTo>
                <a:cubicBezTo>
                  <a:pt x="3240642" y="5406"/>
                  <a:pt x="3372405" y="62557"/>
                  <a:pt x="3505755" y="124469"/>
                </a:cubicBezTo>
                <a:cubicBezTo>
                  <a:pt x="3639105" y="186381"/>
                  <a:pt x="3728005" y="251469"/>
                  <a:pt x="3848655" y="372119"/>
                </a:cubicBezTo>
                <a:cubicBezTo>
                  <a:pt x="3969305" y="492769"/>
                  <a:pt x="4132818" y="715019"/>
                  <a:pt x="4229655" y="848369"/>
                </a:cubicBezTo>
                <a:cubicBezTo>
                  <a:pt x="4326492" y="981719"/>
                  <a:pt x="4326493" y="1115069"/>
                  <a:pt x="4429680" y="1172219"/>
                </a:cubicBezTo>
                <a:cubicBezTo>
                  <a:pt x="4532868" y="1229369"/>
                  <a:pt x="4726543" y="1230956"/>
                  <a:pt x="4848780" y="1191269"/>
                </a:cubicBezTo>
                <a:cubicBezTo>
                  <a:pt x="4971017" y="1151582"/>
                  <a:pt x="5055155" y="1011882"/>
                  <a:pt x="5163105" y="934094"/>
                </a:cubicBezTo>
                <a:cubicBezTo>
                  <a:pt x="5271055" y="856307"/>
                  <a:pt x="5332967" y="818207"/>
                  <a:pt x="5496480" y="724544"/>
                </a:cubicBezTo>
                <a:cubicBezTo>
                  <a:pt x="5659993" y="630881"/>
                  <a:pt x="5939393" y="446731"/>
                  <a:pt x="6144180" y="372119"/>
                </a:cubicBezTo>
                <a:cubicBezTo>
                  <a:pt x="6348967" y="297507"/>
                  <a:pt x="6587093" y="264169"/>
                  <a:pt x="6725205" y="276869"/>
                </a:cubicBezTo>
                <a:cubicBezTo>
                  <a:pt x="6863317" y="289569"/>
                  <a:pt x="6910943" y="365769"/>
                  <a:pt x="6972855" y="448319"/>
                </a:cubicBezTo>
                <a:cubicBezTo>
                  <a:pt x="7034767" y="530869"/>
                  <a:pt x="7082393" y="646757"/>
                  <a:pt x="7096680" y="772169"/>
                </a:cubicBezTo>
                <a:cubicBezTo>
                  <a:pt x="7110967" y="897581"/>
                  <a:pt x="7126843" y="1078557"/>
                  <a:pt x="7058580" y="1200794"/>
                </a:cubicBezTo>
                <a:cubicBezTo>
                  <a:pt x="6990318" y="1323032"/>
                  <a:pt x="6672818" y="1426219"/>
                  <a:pt x="6687105" y="1505594"/>
                </a:cubicBezTo>
                <a:cubicBezTo>
                  <a:pt x="6701392" y="1584969"/>
                  <a:pt x="7025243" y="1613544"/>
                  <a:pt x="7144305" y="1677044"/>
                </a:cubicBezTo>
                <a:cubicBezTo>
                  <a:pt x="7263367" y="1740544"/>
                  <a:pt x="7341155" y="1796106"/>
                  <a:pt x="7401480" y="1886594"/>
                </a:cubicBezTo>
                <a:cubicBezTo>
                  <a:pt x="7461805" y="1977082"/>
                  <a:pt x="7484030" y="2086619"/>
                  <a:pt x="7506255" y="2219969"/>
                </a:cubicBezTo>
                <a:cubicBezTo>
                  <a:pt x="7528480" y="2353319"/>
                  <a:pt x="7506255" y="2526357"/>
                  <a:pt x="7534830" y="2686694"/>
                </a:cubicBezTo>
                <a:cubicBezTo>
                  <a:pt x="7563405" y="2847032"/>
                  <a:pt x="7653892" y="3031181"/>
                  <a:pt x="7677705" y="3181994"/>
                </a:cubicBezTo>
                <a:cubicBezTo>
                  <a:pt x="7701518" y="3332807"/>
                  <a:pt x="7703105" y="3459807"/>
                  <a:pt x="7677705" y="3591569"/>
                </a:cubicBezTo>
                <a:cubicBezTo>
                  <a:pt x="7652305" y="3723331"/>
                  <a:pt x="7614205" y="3847157"/>
                  <a:pt x="7525305" y="3972569"/>
                </a:cubicBezTo>
                <a:cubicBezTo>
                  <a:pt x="7436405" y="4097981"/>
                  <a:pt x="7282418" y="4245619"/>
                  <a:pt x="7144305" y="4344044"/>
                </a:cubicBezTo>
                <a:cubicBezTo>
                  <a:pt x="7006193" y="4442469"/>
                  <a:pt x="6807755" y="4534544"/>
                  <a:pt x="6696630" y="4563119"/>
                </a:cubicBezTo>
                <a:cubicBezTo>
                  <a:pt x="6585505" y="4591694"/>
                  <a:pt x="6580742" y="4599631"/>
                  <a:pt x="6477555" y="4515494"/>
                </a:cubicBezTo>
                <a:cubicBezTo>
                  <a:pt x="6374368" y="4431357"/>
                  <a:pt x="6207680" y="4204344"/>
                  <a:pt x="6077505" y="4058294"/>
                </a:cubicBezTo>
                <a:cubicBezTo>
                  <a:pt x="5947330" y="3912244"/>
                  <a:pt x="5831443" y="3718569"/>
                  <a:pt x="5696505" y="3639194"/>
                </a:cubicBezTo>
                <a:cubicBezTo>
                  <a:pt x="5561568" y="3559819"/>
                  <a:pt x="5439330" y="3566169"/>
                  <a:pt x="5267880" y="3582044"/>
                </a:cubicBezTo>
                <a:cubicBezTo>
                  <a:pt x="5096430" y="3597919"/>
                  <a:pt x="4823380" y="3672531"/>
                  <a:pt x="4667805" y="3734444"/>
                </a:cubicBezTo>
                <a:cubicBezTo>
                  <a:pt x="4512230" y="3796357"/>
                  <a:pt x="4334430" y="3953519"/>
                  <a:pt x="4334430" y="3953519"/>
                </a:cubicBezTo>
                <a:cubicBezTo>
                  <a:pt x="4209018" y="4034481"/>
                  <a:pt x="4064555" y="4155132"/>
                  <a:pt x="3915330" y="4220219"/>
                </a:cubicBezTo>
                <a:cubicBezTo>
                  <a:pt x="3766105" y="4285306"/>
                  <a:pt x="3577193" y="4337694"/>
                  <a:pt x="3439080" y="4344044"/>
                </a:cubicBezTo>
                <a:cubicBezTo>
                  <a:pt x="3300968" y="4350394"/>
                  <a:pt x="3169205" y="4336107"/>
                  <a:pt x="3086655" y="4258319"/>
                </a:cubicBezTo>
                <a:cubicBezTo>
                  <a:pt x="3004105" y="4180532"/>
                  <a:pt x="3010455" y="4017019"/>
                  <a:pt x="2943780" y="3877319"/>
                </a:cubicBezTo>
                <a:cubicBezTo>
                  <a:pt x="2877105" y="3737619"/>
                  <a:pt x="2831067" y="3504256"/>
                  <a:pt x="2686605" y="3420119"/>
                </a:cubicBezTo>
                <a:cubicBezTo>
                  <a:pt x="2542143" y="3335982"/>
                  <a:pt x="2221467" y="3374081"/>
                  <a:pt x="2077005" y="3372494"/>
                </a:cubicBezTo>
                <a:cubicBezTo>
                  <a:pt x="1932543" y="3370907"/>
                  <a:pt x="1935717" y="3405832"/>
                  <a:pt x="1819830" y="3410594"/>
                </a:cubicBezTo>
                <a:cubicBezTo>
                  <a:pt x="1703943" y="3415356"/>
                  <a:pt x="1537255" y="3439169"/>
                  <a:pt x="1381680" y="3401069"/>
                </a:cubicBezTo>
                <a:cubicBezTo>
                  <a:pt x="1226105" y="3362969"/>
                  <a:pt x="997505" y="3261369"/>
                  <a:pt x="886380" y="3181994"/>
                </a:cubicBezTo>
                <a:cubicBezTo>
                  <a:pt x="775255" y="3102619"/>
                  <a:pt x="773667" y="3029594"/>
                  <a:pt x="714930" y="2924819"/>
                </a:cubicBezTo>
                <a:cubicBezTo>
                  <a:pt x="656193" y="2820044"/>
                  <a:pt x="597455" y="2672406"/>
                  <a:pt x="533955" y="2553344"/>
                </a:cubicBezTo>
                <a:cubicBezTo>
                  <a:pt x="470455" y="2434282"/>
                  <a:pt x="406955" y="2339031"/>
                  <a:pt x="333930" y="2210444"/>
                </a:cubicBezTo>
                <a:cubicBezTo>
                  <a:pt x="260905" y="2081857"/>
                  <a:pt x="145017" y="1894532"/>
                  <a:pt x="95805" y="1781819"/>
                </a:cubicBezTo>
                <a:cubicBezTo>
                  <a:pt x="46592" y="1669107"/>
                  <a:pt x="54530" y="1643707"/>
                  <a:pt x="38655" y="1534169"/>
                </a:cubicBezTo>
                <a:cubicBezTo>
                  <a:pt x="22780" y="1424632"/>
                  <a:pt x="-4208" y="1226194"/>
                  <a:pt x="555" y="1124594"/>
                </a:cubicBezTo>
                <a:cubicBezTo>
                  <a:pt x="5317" y="1022994"/>
                  <a:pt x="41830" y="970606"/>
                  <a:pt x="67230" y="924569"/>
                </a:cubicBezTo>
                <a:cubicBezTo>
                  <a:pt x="92630" y="878532"/>
                  <a:pt x="119618" y="878531"/>
                  <a:pt x="152955" y="848369"/>
                </a:cubicBezTo>
                <a:cubicBezTo>
                  <a:pt x="186292" y="818207"/>
                  <a:pt x="151368" y="799156"/>
                  <a:pt x="248205" y="762644"/>
                </a:cubicBezTo>
                <a:close/>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1" name="Picture 20"/>
          <p:cNvPicPr>
            <a:picLocks noChangeAspect="1"/>
          </p:cNvPicPr>
          <p:nvPr/>
        </p:nvPicPr>
        <p:blipFill>
          <a:blip r:embed="rId3"/>
          <a:stretch>
            <a:fillRect/>
          </a:stretch>
        </p:blipFill>
        <p:spPr>
          <a:xfrm>
            <a:off x="310823" y="2153216"/>
            <a:ext cx="837686" cy="1082903"/>
          </a:xfrm>
          <a:prstGeom prst="rect">
            <a:avLst/>
          </a:prstGeom>
          <a:ln>
            <a:solidFill>
              <a:schemeClr val="accent1">
                <a:shade val="50000"/>
              </a:schemeClr>
            </a:solidFill>
          </a:ln>
        </p:spPr>
      </p:pic>
      <p:pic>
        <p:nvPicPr>
          <p:cNvPr id="22" name="Picture 21"/>
          <p:cNvPicPr>
            <a:picLocks noChangeAspect="1"/>
          </p:cNvPicPr>
          <p:nvPr/>
        </p:nvPicPr>
        <p:blipFill>
          <a:blip r:embed="rId3"/>
          <a:stretch>
            <a:fillRect/>
          </a:stretch>
        </p:blipFill>
        <p:spPr>
          <a:xfrm>
            <a:off x="1290958" y="2146072"/>
            <a:ext cx="837686" cy="1082903"/>
          </a:xfrm>
          <a:prstGeom prst="rect">
            <a:avLst/>
          </a:prstGeom>
          <a:ln>
            <a:solidFill>
              <a:schemeClr val="accent1">
                <a:shade val="50000"/>
              </a:schemeClr>
            </a:solidFill>
          </a:ln>
        </p:spPr>
      </p:pic>
      <p:pic>
        <p:nvPicPr>
          <p:cNvPr id="23" name="Picture 22"/>
          <p:cNvPicPr>
            <a:picLocks noChangeAspect="1"/>
          </p:cNvPicPr>
          <p:nvPr/>
        </p:nvPicPr>
        <p:blipFill>
          <a:blip r:embed="rId3"/>
          <a:stretch>
            <a:fillRect/>
          </a:stretch>
        </p:blipFill>
        <p:spPr>
          <a:xfrm>
            <a:off x="310823" y="3390424"/>
            <a:ext cx="837686" cy="1082903"/>
          </a:xfrm>
          <a:prstGeom prst="rect">
            <a:avLst/>
          </a:prstGeom>
          <a:ln>
            <a:solidFill>
              <a:schemeClr val="accent1">
                <a:shade val="50000"/>
              </a:schemeClr>
            </a:solidFill>
          </a:ln>
        </p:spPr>
      </p:pic>
      <p:pic>
        <p:nvPicPr>
          <p:cNvPr id="24" name="Picture 23"/>
          <p:cNvPicPr>
            <a:picLocks noChangeAspect="1"/>
          </p:cNvPicPr>
          <p:nvPr/>
        </p:nvPicPr>
        <p:blipFill>
          <a:blip r:embed="rId3"/>
          <a:stretch>
            <a:fillRect/>
          </a:stretch>
        </p:blipFill>
        <p:spPr>
          <a:xfrm>
            <a:off x="1290958" y="3383281"/>
            <a:ext cx="837686" cy="1082903"/>
          </a:xfrm>
          <a:prstGeom prst="rect">
            <a:avLst/>
          </a:prstGeom>
          <a:ln>
            <a:solidFill>
              <a:schemeClr val="accent1">
                <a:shade val="50000"/>
              </a:schemeClr>
            </a:solidFill>
          </a:ln>
        </p:spPr>
      </p:pic>
      <p:sp>
        <p:nvSpPr>
          <p:cNvPr id="2" name="Freeform 1"/>
          <p:cNvSpPr/>
          <p:nvPr/>
        </p:nvSpPr>
        <p:spPr>
          <a:xfrm>
            <a:off x="81407" y="112041"/>
            <a:ext cx="2837741" cy="4867153"/>
          </a:xfrm>
          <a:custGeom>
            <a:avLst/>
            <a:gdLst>
              <a:gd name="connsiteX0" fmla="*/ 139107 w 3783654"/>
              <a:gd name="connsiteY0" fmla="*/ 1260312 h 6489537"/>
              <a:gd name="connsiteX1" fmla="*/ 110532 w 3783654"/>
              <a:gd name="connsiteY1" fmla="*/ 441162 h 6489537"/>
              <a:gd name="connsiteX2" fmla="*/ 1672632 w 3783654"/>
              <a:gd name="connsiteY2" fmla="*/ 12537 h 6489537"/>
              <a:gd name="connsiteX3" fmla="*/ 2348907 w 3783654"/>
              <a:gd name="connsiteY3" fmla="*/ 155412 h 6489537"/>
              <a:gd name="connsiteX4" fmla="*/ 3120432 w 3783654"/>
              <a:gd name="connsiteY4" fmla="*/ 574512 h 6489537"/>
              <a:gd name="connsiteX5" fmla="*/ 3263307 w 3783654"/>
              <a:gd name="connsiteY5" fmla="*/ 1517487 h 6489537"/>
              <a:gd name="connsiteX6" fmla="*/ 3006132 w 3783654"/>
              <a:gd name="connsiteY6" fmla="*/ 2269962 h 6489537"/>
              <a:gd name="connsiteX7" fmla="*/ 3091857 w 3783654"/>
              <a:gd name="connsiteY7" fmla="*/ 3222462 h 6489537"/>
              <a:gd name="connsiteX8" fmla="*/ 3691932 w 3783654"/>
              <a:gd name="connsiteY8" fmla="*/ 3974937 h 6489537"/>
              <a:gd name="connsiteX9" fmla="*/ 3777657 w 3783654"/>
              <a:gd name="connsiteY9" fmla="*/ 4308312 h 6489537"/>
              <a:gd name="connsiteX10" fmla="*/ 3653832 w 3783654"/>
              <a:gd name="connsiteY10" fmla="*/ 4698837 h 6489537"/>
              <a:gd name="connsiteX11" fmla="*/ 3329982 w 3783654"/>
              <a:gd name="connsiteY11" fmla="*/ 5108412 h 6489537"/>
              <a:gd name="connsiteX12" fmla="*/ 3082332 w 3783654"/>
              <a:gd name="connsiteY12" fmla="*/ 5613237 h 6489537"/>
              <a:gd name="connsiteX13" fmla="*/ 2663232 w 3783654"/>
              <a:gd name="connsiteY13" fmla="*/ 6203787 h 6489537"/>
              <a:gd name="connsiteX14" fmla="*/ 2177457 w 3783654"/>
              <a:gd name="connsiteY14" fmla="*/ 6432387 h 6489537"/>
              <a:gd name="connsiteX15" fmla="*/ 1491657 w 3783654"/>
              <a:gd name="connsiteY15" fmla="*/ 6422862 h 6489537"/>
              <a:gd name="connsiteX16" fmla="*/ 958257 w 3783654"/>
              <a:gd name="connsiteY16" fmla="*/ 6489537 h 6489537"/>
              <a:gd name="connsiteX17" fmla="*/ 520107 w 3783654"/>
              <a:gd name="connsiteY17" fmla="*/ 6422862 h 6489537"/>
              <a:gd name="connsiteX18" fmla="*/ 167682 w 3783654"/>
              <a:gd name="connsiteY18" fmla="*/ 6194262 h 6489537"/>
              <a:gd name="connsiteX19" fmla="*/ 15282 w 3783654"/>
              <a:gd name="connsiteY19" fmla="*/ 5860887 h 6489537"/>
              <a:gd name="connsiteX20" fmla="*/ 62907 w 3783654"/>
              <a:gd name="connsiteY20" fmla="*/ 5146512 h 6489537"/>
              <a:gd name="connsiteX21" fmla="*/ 196257 w 3783654"/>
              <a:gd name="connsiteY21" fmla="*/ 4298787 h 6489537"/>
              <a:gd name="connsiteX22" fmla="*/ 272457 w 3783654"/>
              <a:gd name="connsiteY22" fmla="*/ 3813012 h 6489537"/>
              <a:gd name="connsiteX23" fmla="*/ 24807 w 3783654"/>
              <a:gd name="connsiteY23" fmla="*/ 3174837 h 6489537"/>
              <a:gd name="connsiteX24" fmla="*/ 110532 w 3783654"/>
              <a:gd name="connsiteY24" fmla="*/ 2460462 h 6489537"/>
              <a:gd name="connsiteX25" fmla="*/ 205782 w 3783654"/>
              <a:gd name="connsiteY25" fmla="*/ 2088987 h 6489537"/>
              <a:gd name="connsiteX26" fmla="*/ 224832 w 3783654"/>
              <a:gd name="connsiteY26" fmla="*/ 1698462 h 6489537"/>
              <a:gd name="connsiteX27" fmla="*/ 139107 w 3783654"/>
              <a:gd name="connsiteY27" fmla="*/ 1260312 h 648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83654" h="6489537">
                <a:moveTo>
                  <a:pt x="139107" y="1260312"/>
                </a:moveTo>
                <a:cubicBezTo>
                  <a:pt x="120057" y="1050762"/>
                  <a:pt x="-145055" y="649124"/>
                  <a:pt x="110532" y="441162"/>
                </a:cubicBezTo>
                <a:cubicBezTo>
                  <a:pt x="366119" y="233200"/>
                  <a:pt x="1299570" y="60162"/>
                  <a:pt x="1672632" y="12537"/>
                </a:cubicBezTo>
                <a:cubicBezTo>
                  <a:pt x="2045694" y="-35088"/>
                  <a:pt x="2107607" y="61750"/>
                  <a:pt x="2348907" y="155412"/>
                </a:cubicBezTo>
                <a:cubicBezTo>
                  <a:pt x="2590207" y="249074"/>
                  <a:pt x="2968032" y="347500"/>
                  <a:pt x="3120432" y="574512"/>
                </a:cubicBezTo>
                <a:cubicBezTo>
                  <a:pt x="3272832" y="801524"/>
                  <a:pt x="3282357" y="1234912"/>
                  <a:pt x="3263307" y="1517487"/>
                </a:cubicBezTo>
                <a:cubicBezTo>
                  <a:pt x="3244257" y="1800062"/>
                  <a:pt x="3034707" y="1985800"/>
                  <a:pt x="3006132" y="2269962"/>
                </a:cubicBezTo>
                <a:cubicBezTo>
                  <a:pt x="2977557" y="2554124"/>
                  <a:pt x="2977557" y="2938300"/>
                  <a:pt x="3091857" y="3222462"/>
                </a:cubicBezTo>
                <a:cubicBezTo>
                  <a:pt x="3206157" y="3506624"/>
                  <a:pt x="3577632" y="3793962"/>
                  <a:pt x="3691932" y="3974937"/>
                </a:cubicBezTo>
                <a:cubicBezTo>
                  <a:pt x="3806232" y="4155912"/>
                  <a:pt x="3784007" y="4187662"/>
                  <a:pt x="3777657" y="4308312"/>
                </a:cubicBezTo>
                <a:cubicBezTo>
                  <a:pt x="3771307" y="4428962"/>
                  <a:pt x="3728445" y="4565487"/>
                  <a:pt x="3653832" y="4698837"/>
                </a:cubicBezTo>
                <a:cubicBezTo>
                  <a:pt x="3579220" y="4832187"/>
                  <a:pt x="3425232" y="4956012"/>
                  <a:pt x="3329982" y="5108412"/>
                </a:cubicBezTo>
                <a:cubicBezTo>
                  <a:pt x="3234732" y="5260812"/>
                  <a:pt x="3193457" y="5430675"/>
                  <a:pt x="3082332" y="5613237"/>
                </a:cubicBezTo>
                <a:cubicBezTo>
                  <a:pt x="2971207" y="5795799"/>
                  <a:pt x="2814044" y="6067262"/>
                  <a:pt x="2663232" y="6203787"/>
                </a:cubicBezTo>
                <a:cubicBezTo>
                  <a:pt x="2512420" y="6340312"/>
                  <a:pt x="2372720" y="6395875"/>
                  <a:pt x="2177457" y="6432387"/>
                </a:cubicBezTo>
                <a:cubicBezTo>
                  <a:pt x="1982195" y="6468900"/>
                  <a:pt x="1694857" y="6413337"/>
                  <a:pt x="1491657" y="6422862"/>
                </a:cubicBezTo>
                <a:cubicBezTo>
                  <a:pt x="1288457" y="6432387"/>
                  <a:pt x="1120182" y="6489537"/>
                  <a:pt x="958257" y="6489537"/>
                </a:cubicBezTo>
                <a:cubicBezTo>
                  <a:pt x="796332" y="6489537"/>
                  <a:pt x="651869" y="6472074"/>
                  <a:pt x="520107" y="6422862"/>
                </a:cubicBezTo>
                <a:cubicBezTo>
                  <a:pt x="388345" y="6373650"/>
                  <a:pt x="251819" y="6287924"/>
                  <a:pt x="167682" y="6194262"/>
                </a:cubicBezTo>
                <a:cubicBezTo>
                  <a:pt x="83545" y="6100600"/>
                  <a:pt x="32744" y="6035512"/>
                  <a:pt x="15282" y="5860887"/>
                </a:cubicBezTo>
                <a:cubicBezTo>
                  <a:pt x="-2180" y="5686262"/>
                  <a:pt x="32745" y="5406862"/>
                  <a:pt x="62907" y="5146512"/>
                </a:cubicBezTo>
                <a:cubicBezTo>
                  <a:pt x="93069" y="4886162"/>
                  <a:pt x="161332" y="4521037"/>
                  <a:pt x="196257" y="4298787"/>
                </a:cubicBezTo>
                <a:cubicBezTo>
                  <a:pt x="231182" y="4076537"/>
                  <a:pt x="301032" y="4000337"/>
                  <a:pt x="272457" y="3813012"/>
                </a:cubicBezTo>
                <a:cubicBezTo>
                  <a:pt x="243882" y="3625687"/>
                  <a:pt x="51794" y="3400262"/>
                  <a:pt x="24807" y="3174837"/>
                </a:cubicBezTo>
                <a:cubicBezTo>
                  <a:pt x="-2180" y="2949412"/>
                  <a:pt x="80370" y="2641437"/>
                  <a:pt x="110532" y="2460462"/>
                </a:cubicBezTo>
                <a:cubicBezTo>
                  <a:pt x="140694" y="2279487"/>
                  <a:pt x="186732" y="2215987"/>
                  <a:pt x="205782" y="2088987"/>
                </a:cubicBezTo>
                <a:cubicBezTo>
                  <a:pt x="224832" y="1961987"/>
                  <a:pt x="235944" y="1833399"/>
                  <a:pt x="224832" y="1698462"/>
                </a:cubicBezTo>
                <a:cubicBezTo>
                  <a:pt x="213720" y="1563525"/>
                  <a:pt x="158157" y="1469862"/>
                  <a:pt x="139107" y="126031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p:cNvSpPr txBox="1"/>
          <p:nvPr/>
        </p:nvSpPr>
        <p:spPr>
          <a:xfrm>
            <a:off x="1979199" y="4014023"/>
            <a:ext cx="1326285" cy="300082"/>
          </a:xfrm>
          <a:prstGeom prst="rect">
            <a:avLst/>
          </a:prstGeom>
          <a:noFill/>
        </p:spPr>
        <p:txBody>
          <a:bodyPr wrap="square" rtlCol="0">
            <a:spAutoFit/>
          </a:bodyPr>
          <a:lstStyle/>
          <a:p>
            <a:pPr algn="ctr"/>
            <a:r>
              <a:rPr lang="en-US" sz="1350" b="1" dirty="0">
                <a:solidFill>
                  <a:srgbClr val="002060"/>
                </a:solidFill>
              </a:rPr>
              <a:t>Private Cloud</a:t>
            </a:r>
          </a:p>
        </p:txBody>
      </p:sp>
      <p:sp>
        <p:nvSpPr>
          <p:cNvPr id="7" name="Freeform 6"/>
          <p:cNvSpPr/>
          <p:nvPr/>
        </p:nvSpPr>
        <p:spPr>
          <a:xfrm>
            <a:off x="7653670" y="1966417"/>
            <a:ext cx="540689" cy="803123"/>
          </a:xfrm>
          <a:custGeom>
            <a:avLst/>
            <a:gdLst>
              <a:gd name="connsiteX0" fmla="*/ 44008 w 720919"/>
              <a:gd name="connsiteY0" fmla="*/ 359436 h 1070830"/>
              <a:gd name="connsiteX1" fmla="*/ 482158 w 720919"/>
              <a:gd name="connsiteY1" fmla="*/ 7011 h 1070830"/>
              <a:gd name="connsiteX2" fmla="*/ 720283 w 720919"/>
              <a:gd name="connsiteY2" fmla="*/ 702336 h 1070830"/>
              <a:gd name="connsiteX3" fmla="*/ 415483 w 720919"/>
              <a:gd name="connsiteY3" fmla="*/ 1064286 h 1070830"/>
              <a:gd name="connsiteX4" fmla="*/ 139258 w 720919"/>
              <a:gd name="connsiteY4" fmla="*/ 911886 h 1070830"/>
              <a:gd name="connsiteX5" fmla="*/ 24958 w 720919"/>
              <a:gd name="connsiteY5" fmla="*/ 616611 h 1070830"/>
              <a:gd name="connsiteX6" fmla="*/ 44008 w 720919"/>
              <a:gd name="connsiteY6" fmla="*/ 359436 h 107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919" h="1070830">
                <a:moveTo>
                  <a:pt x="44008" y="359436"/>
                </a:moveTo>
                <a:cubicBezTo>
                  <a:pt x="120208" y="257836"/>
                  <a:pt x="369446" y="-50139"/>
                  <a:pt x="482158" y="7011"/>
                </a:cubicBezTo>
                <a:cubicBezTo>
                  <a:pt x="594871" y="64161"/>
                  <a:pt x="731396" y="526124"/>
                  <a:pt x="720283" y="702336"/>
                </a:cubicBezTo>
                <a:cubicBezTo>
                  <a:pt x="709171" y="878549"/>
                  <a:pt x="512320" y="1029361"/>
                  <a:pt x="415483" y="1064286"/>
                </a:cubicBezTo>
                <a:cubicBezTo>
                  <a:pt x="318646" y="1099211"/>
                  <a:pt x="204346" y="986499"/>
                  <a:pt x="139258" y="911886"/>
                </a:cubicBezTo>
                <a:cubicBezTo>
                  <a:pt x="74171" y="837274"/>
                  <a:pt x="39245" y="710273"/>
                  <a:pt x="24958" y="616611"/>
                </a:cubicBezTo>
                <a:cubicBezTo>
                  <a:pt x="10671" y="522949"/>
                  <a:pt x="-32192" y="461036"/>
                  <a:pt x="44008" y="359436"/>
                </a:cubicBezTo>
                <a:close/>
              </a:path>
            </a:pathLst>
          </a:custGeom>
          <a:pattFill prst="pct2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p:cNvSpPr txBox="1"/>
          <p:nvPr/>
        </p:nvSpPr>
        <p:spPr>
          <a:xfrm>
            <a:off x="7037740" y="3860022"/>
            <a:ext cx="1671638" cy="300082"/>
          </a:xfrm>
          <a:prstGeom prst="rect">
            <a:avLst/>
          </a:prstGeom>
          <a:noFill/>
        </p:spPr>
        <p:txBody>
          <a:bodyPr wrap="square" rtlCol="0">
            <a:spAutoFit/>
          </a:bodyPr>
          <a:lstStyle>
            <a:defPPr>
              <a:defRPr lang="en-US"/>
            </a:defPPr>
            <a:lvl1pPr algn="ctr">
              <a:defRPr b="1">
                <a:solidFill>
                  <a:srgbClr val="002060"/>
                </a:solidFill>
              </a:defRPr>
            </a:lvl1pPr>
          </a:lstStyle>
          <a:p>
            <a:r>
              <a:rPr lang="en-US" sz="1350" dirty="0"/>
              <a:t>Public Cloud</a:t>
            </a:r>
          </a:p>
        </p:txBody>
      </p:sp>
      <p:sp>
        <p:nvSpPr>
          <p:cNvPr id="5" name="Freeform 4"/>
          <p:cNvSpPr/>
          <p:nvPr/>
        </p:nvSpPr>
        <p:spPr>
          <a:xfrm>
            <a:off x="3544861" y="1935863"/>
            <a:ext cx="997197" cy="1244429"/>
          </a:xfrm>
          <a:custGeom>
            <a:avLst/>
            <a:gdLst>
              <a:gd name="connsiteX0" fmla="*/ 74119 w 1329596"/>
              <a:gd name="connsiteY0" fmla="*/ 314450 h 1659239"/>
              <a:gd name="connsiteX1" fmla="*/ 445594 w 1329596"/>
              <a:gd name="connsiteY1" fmla="*/ 125 h 1659239"/>
              <a:gd name="connsiteX2" fmla="*/ 893269 w 1329596"/>
              <a:gd name="connsiteY2" fmla="*/ 276350 h 1659239"/>
              <a:gd name="connsiteX3" fmla="*/ 1236169 w 1329596"/>
              <a:gd name="connsiteY3" fmla="*/ 276350 h 1659239"/>
              <a:gd name="connsiteX4" fmla="*/ 1321894 w 1329596"/>
              <a:gd name="connsiteY4" fmla="*/ 857375 h 1659239"/>
              <a:gd name="connsiteX5" fmla="*/ 1083769 w 1329596"/>
              <a:gd name="connsiteY5" fmla="*/ 1638425 h 1659239"/>
              <a:gd name="connsiteX6" fmla="*/ 588469 w 1329596"/>
              <a:gd name="connsiteY6" fmla="*/ 1371725 h 1659239"/>
              <a:gd name="connsiteX7" fmla="*/ 45544 w 1329596"/>
              <a:gd name="connsiteY7" fmla="*/ 704975 h 1659239"/>
              <a:gd name="connsiteX8" fmla="*/ 74119 w 1329596"/>
              <a:gd name="connsiteY8" fmla="*/ 314450 h 1659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9596" h="1659239">
                <a:moveTo>
                  <a:pt x="74119" y="314450"/>
                </a:moveTo>
                <a:cubicBezTo>
                  <a:pt x="140794" y="196975"/>
                  <a:pt x="309069" y="6475"/>
                  <a:pt x="445594" y="125"/>
                </a:cubicBezTo>
                <a:cubicBezTo>
                  <a:pt x="582119" y="-6225"/>
                  <a:pt x="761507" y="230312"/>
                  <a:pt x="893269" y="276350"/>
                </a:cubicBezTo>
                <a:cubicBezTo>
                  <a:pt x="1025032" y="322388"/>
                  <a:pt x="1164732" y="179512"/>
                  <a:pt x="1236169" y="276350"/>
                </a:cubicBezTo>
                <a:cubicBezTo>
                  <a:pt x="1307607" y="373188"/>
                  <a:pt x="1347294" y="630362"/>
                  <a:pt x="1321894" y="857375"/>
                </a:cubicBezTo>
                <a:cubicBezTo>
                  <a:pt x="1296494" y="1084388"/>
                  <a:pt x="1206007" y="1552700"/>
                  <a:pt x="1083769" y="1638425"/>
                </a:cubicBezTo>
                <a:cubicBezTo>
                  <a:pt x="961532" y="1724150"/>
                  <a:pt x="761507" y="1527300"/>
                  <a:pt x="588469" y="1371725"/>
                </a:cubicBezTo>
                <a:cubicBezTo>
                  <a:pt x="415432" y="1216150"/>
                  <a:pt x="129681" y="881187"/>
                  <a:pt x="45544" y="704975"/>
                </a:cubicBezTo>
                <a:cubicBezTo>
                  <a:pt x="-38593" y="528763"/>
                  <a:pt x="7444" y="431925"/>
                  <a:pt x="74119" y="314450"/>
                </a:cubicBezTo>
                <a:close/>
              </a:path>
            </a:pathLst>
          </a:custGeom>
          <a:pattFill prst="pct2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reeform 5"/>
          <p:cNvSpPr/>
          <p:nvPr/>
        </p:nvSpPr>
        <p:spPr>
          <a:xfrm>
            <a:off x="4617069" y="1891399"/>
            <a:ext cx="2951537" cy="1123282"/>
          </a:xfrm>
          <a:custGeom>
            <a:avLst/>
            <a:gdLst>
              <a:gd name="connsiteX0" fmla="*/ 178033 w 3935382"/>
              <a:gd name="connsiteY0" fmla="*/ 468985 h 1497709"/>
              <a:gd name="connsiteX1" fmla="*/ 25633 w 3935382"/>
              <a:gd name="connsiteY1" fmla="*/ 640435 h 1497709"/>
              <a:gd name="connsiteX2" fmla="*/ 101833 w 3935382"/>
              <a:gd name="connsiteY2" fmla="*/ 1050010 h 1497709"/>
              <a:gd name="connsiteX3" fmla="*/ 968608 w 3935382"/>
              <a:gd name="connsiteY3" fmla="*/ 1497685 h 1497709"/>
              <a:gd name="connsiteX4" fmla="*/ 1606783 w 3935382"/>
              <a:gd name="connsiteY4" fmla="*/ 1030960 h 1497709"/>
              <a:gd name="connsiteX5" fmla="*/ 3587983 w 3935382"/>
              <a:gd name="connsiteY5" fmla="*/ 1402435 h 1497709"/>
              <a:gd name="connsiteX6" fmla="*/ 3854683 w 3935382"/>
              <a:gd name="connsiteY6" fmla="*/ 1088110 h 1497709"/>
              <a:gd name="connsiteX7" fmla="*/ 3873733 w 3935382"/>
              <a:gd name="connsiteY7" fmla="*/ 1021435 h 1497709"/>
              <a:gd name="connsiteX8" fmla="*/ 3930883 w 3935382"/>
              <a:gd name="connsiteY8" fmla="*/ 726160 h 1497709"/>
              <a:gd name="connsiteX9" fmla="*/ 3740383 w 3935382"/>
              <a:gd name="connsiteY9" fmla="*/ 240385 h 1497709"/>
              <a:gd name="connsiteX10" fmla="*/ 3149833 w 3935382"/>
              <a:gd name="connsiteY10" fmla="*/ 326110 h 1497709"/>
              <a:gd name="connsiteX11" fmla="*/ 2225908 w 3935382"/>
              <a:gd name="connsiteY11" fmla="*/ 2260 h 1497709"/>
              <a:gd name="connsiteX12" fmla="*/ 2025883 w 3935382"/>
              <a:gd name="connsiteY12" fmla="*/ 183235 h 1497709"/>
              <a:gd name="connsiteX13" fmla="*/ 787633 w 3935382"/>
              <a:gd name="connsiteY13" fmla="*/ 202285 h 1497709"/>
              <a:gd name="connsiteX14" fmla="*/ 158983 w 3935382"/>
              <a:gd name="connsiteY14" fmla="*/ 249910 h 1497709"/>
              <a:gd name="connsiteX15" fmla="*/ 178033 w 3935382"/>
              <a:gd name="connsiteY15" fmla="*/ 278485 h 1497709"/>
              <a:gd name="connsiteX16" fmla="*/ 263758 w 3935382"/>
              <a:gd name="connsiteY16" fmla="*/ 411835 h 1497709"/>
              <a:gd name="connsiteX17" fmla="*/ 178033 w 3935382"/>
              <a:gd name="connsiteY17" fmla="*/ 468985 h 149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5382" h="1497709">
                <a:moveTo>
                  <a:pt x="178033" y="468985"/>
                </a:moveTo>
                <a:cubicBezTo>
                  <a:pt x="138346" y="507085"/>
                  <a:pt x="38333" y="543598"/>
                  <a:pt x="25633" y="640435"/>
                </a:cubicBezTo>
                <a:cubicBezTo>
                  <a:pt x="12933" y="737273"/>
                  <a:pt x="-55330" y="907135"/>
                  <a:pt x="101833" y="1050010"/>
                </a:cubicBezTo>
                <a:cubicBezTo>
                  <a:pt x="258996" y="1192885"/>
                  <a:pt x="717783" y="1500860"/>
                  <a:pt x="968608" y="1497685"/>
                </a:cubicBezTo>
                <a:cubicBezTo>
                  <a:pt x="1219433" y="1494510"/>
                  <a:pt x="1170221" y="1046835"/>
                  <a:pt x="1606783" y="1030960"/>
                </a:cubicBezTo>
                <a:cubicBezTo>
                  <a:pt x="2043345" y="1015085"/>
                  <a:pt x="3213333" y="1392910"/>
                  <a:pt x="3587983" y="1402435"/>
                </a:cubicBezTo>
                <a:cubicBezTo>
                  <a:pt x="3962633" y="1411960"/>
                  <a:pt x="3807058" y="1151610"/>
                  <a:pt x="3854683" y="1088110"/>
                </a:cubicBezTo>
                <a:cubicBezTo>
                  <a:pt x="3902308" y="1024610"/>
                  <a:pt x="3861033" y="1081760"/>
                  <a:pt x="3873733" y="1021435"/>
                </a:cubicBezTo>
                <a:cubicBezTo>
                  <a:pt x="3886433" y="961110"/>
                  <a:pt x="3953108" y="856335"/>
                  <a:pt x="3930883" y="726160"/>
                </a:cubicBezTo>
                <a:cubicBezTo>
                  <a:pt x="3908658" y="595985"/>
                  <a:pt x="3870558" y="307060"/>
                  <a:pt x="3740383" y="240385"/>
                </a:cubicBezTo>
                <a:cubicBezTo>
                  <a:pt x="3610208" y="173710"/>
                  <a:pt x="3402246" y="365797"/>
                  <a:pt x="3149833" y="326110"/>
                </a:cubicBezTo>
                <a:cubicBezTo>
                  <a:pt x="2897421" y="286422"/>
                  <a:pt x="2413233" y="26072"/>
                  <a:pt x="2225908" y="2260"/>
                </a:cubicBezTo>
                <a:cubicBezTo>
                  <a:pt x="2038583" y="-21552"/>
                  <a:pt x="2265596" y="149897"/>
                  <a:pt x="2025883" y="183235"/>
                </a:cubicBezTo>
                <a:cubicBezTo>
                  <a:pt x="1786171" y="216572"/>
                  <a:pt x="1098783" y="191172"/>
                  <a:pt x="787633" y="202285"/>
                </a:cubicBezTo>
                <a:cubicBezTo>
                  <a:pt x="476483" y="213398"/>
                  <a:pt x="158983" y="249910"/>
                  <a:pt x="158983" y="249910"/>
                </a:cubicBezTo>
                <a:cubicBezTo>
                  <a:pt x="57383" y="262610"/>
                  <a:pt x="160570" y="251497"/>
                  <a:pt x="178033" y="278485"/>
                </a:cubicBezTo>
                <a:cubicBezTo>
                  <a:pt x="195496" y="305473"/>
                  <a:pt x="262170" y="380085"/>
                  <a:pt x="263758" y="411835"/>
                </a:cubicBezTo>
                <a:cubicBezTo>
                  <a:pt x="265346" y="443585"/>
                  <a:pt x="217720" y="430885"/>
                  <a:pt x="178033" y="468985"/>
                </a:cubicBezTo>
                <a:close/>
              </a:path>
            </a:pathLst>
          </a:custGeom>
          <a:pattFill prst="pct2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TextBox 24"/>
          <p:cNvSpPr txBox="1"/>
          <p:nvPr/>
        </p:nvSpPr>
        <p:spPr>
          <a:xfrm>
            <a:off x="3544001" y="2648171"/>
            <a:ext cx="629039" cy="300082"/>
          </a:xfrm>
          <a:prstGeom prst="rect">
            <a:avLst/>
          </a:prstGeom>
          <a:noFill/>
        </p:spPr>
        <p:txBody>
          <a:bodyPr wrap="square" rtlCol="0">
            <a:spAutoFit/>
          </a:bodyPr>
          <a:lstStyle>
            <a:defPPr>
              <a:defRPr lang="en-US"/>
            </a:defPPr>
            <a:lvl1pPr algn="ctr">
              <a:defRPr b="1">
                <a:solidFill>
                  <a:srgbClr val="002060"/>
                </a:solidFill>
              </a:defRPr>
            </a:lvl1pPr>
          </a:lstStyle>
          <a:p>
            <a:r>
              <a:rPr lang="en-US" sz="1350" i="1" dirty="0"/>
              <a:t>AWS</a:t>
            </a:r>
          </a:p>
        </p:txBody>
      </p:sp>
      <p:sp>
        <p:nvSpPr>
          <p:cNvPr id="26" name="TextBox 25"/>
          <p:cNvSpPr txBox="1"/>
          <p:nvPr/>
        </p:nvSpPr>
        <p:spPr>
          <a:xfrm>
            <a:off x="5223337" y="2737681"/>
            <a:ext cx="1671638" cy="300082"/>
          </a:xfrm>
          <a:prstGeom prst="rect">
            <a:avLst/>
          </a:prstGeom>
          <a:noFill/>
        </p:spPr>
        <p:txBody>
          <a:bodyPr wrap="square" rtlCol="0">
            <a:spAutoFit/>
          </a:bodyPr>
          <a:lstStyle>
            <a:defPPr>
              <a:defRPr lang="en-US"/>
            </a:defPPr>
            <a:lvl1pPr algn="ctr">
              <a:defRPr b="1" i="1">
                <a:solidFill>
                  <a:srgbClr val="002060"/>
                </a:solidFill>
              </a:defRPr>
            </a:lvl1pPr>
          </a:lstStyle>
          <a:p>
            <a:r>
              <a:rPr lang="en-US" sz="1350" dirty="0"/>
              <a:t>OMCS</a:t>
            </a:r>
          </a:p>
        </p:txBody>
      </p:sp>
      <p:sp>
        <p:nvSpPr>
          <p:cNvPr id="27" name="TextBox 26"/>
          <p:cNvSpPr txBox="1"/>
          <p:nvPr/>
        </p:nvSpPr>
        <p:spPr>
          <a:xfrm>
            <a:off x="7999291" y="2492540"/>
            <a:ext cx="606873" cy="300082"/>
          </a:xfrm>
          <a:prstGeom prst="rect">
            <a:avLst/>
          </a:prstGeom>
          <a:noFill/>
        </p:spPr>
        <p:txBody>
          <a:bodyPr wrap="square" rtlCol="0">
            <a:spAutoFit/>
          </a:bodyPr>
          <a:lstStyle/>
          <a:p>
            <a:r>
              <a:rPr lang="en-US" sz="1350" b="1" i="1" dirty="0">
                <a:solidFill>
                  <a:srgbClr val="002060"/>
                </a:solidFill>
              </a:rPr>
              <a:t>Azure</a:t>
            </a:r>
          </a:p>
        </p:txBody>
      </p:sp>
      <p:cxnSp>
        <p:nvCxnSpPr>
          <p:cNvPr id="18" name="Straight Connector 17"/>
          <p:cNvCxnSpPr/>
          <p:nvPr/>
        </p:nvCxnSpPr>
        <p:spPr>
          <a:xfrm flipV="1">
            <a:off x="4407694" y="2687523"/>
            <a:ext cx="564356" cy="9914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7387739" y="2195648"/>
            <a:ext cx="485821" cy="8776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a:off x="2100263" y="654635"/>
            <a:ext cx="2272944" cy="1824478"/>
          </a:xfrm>
          <a:custGeom>
            <a:avLst/>
            <a:gdLst>
              <a:gd name="connsiteX0" fmla="*/ 0 w 3030592"/>
              <a:gd name="connsiteY0" fmla="*/ 797258 h 2921642"/>
              <a:gd name="connsiteX1" fmla="*/ 1447800 w 3030592"/>
              <a:gd name="connsiteY1" fmla="*/ 92408 h 2921642"/>
              <a:gd name="connsiteX2" fmla="*/ 2847975 w 3030592"/>
              <a:gd name="connsiteY2" fmla="*/ 2626058 h 2921642"/>
              <a:gd name="connsiteX3" fmla="*/ 2971800 w 3030592"/>
              <a:gd name="connsiteY3" fmla="*/ 2768933 h 2921642"/>
            </a:gdLst>
            <a:ahLst/>
            <a:cxnLst>
              <a:cxn ang="0">
                <a:pos x="connsiteX0" y="connsiteY0"/>
              </a:cxn>
              <a:cxn ang="0">
                <a:pos x="connsiteX1" y="connsiteY1"/>
              </a:cxn>
              <a:cxn ang="0">
                <a:pos x="connsiteX2" y="connsiteY2"/>
              </a:cxn>
              <a:cxn ang="0">
                <a:pos x="connsiteX3" y="connsiteY3"/>
              </a:cxn>
            </a:cxnLst>
            <a:rect l="l" t="t" r="r" b="b"/>
            <a:pathLst>
              <a:path w="3030592" h="2921642">
                <a:moveTo>
                  <a:pt x="0" y="797258"/>
                </a:moveTo>
                <a:cubicBezTo>
                  <a:pt x="486569" y="292433"/>
                  <a:pt x="973138" y="-212392"/>
                  <a:pt x="1447800" y="92408"/>
                </a:cubicBezTo>
                <a:cubicBezTo>
                  <a:pt x="1922462" y="397208"/>
                  <a:pt x="2593975" y="2179971"/>
                  <a:pt x="2847975" y="2626058"/>
                </a:cubicBezTo>
                <a:cubicBezTo>
                  <a:pt x="3101975" y="3072145"/>
                  <a:pt x="3036887" y="2920539"/>
                  <a:pt x="2971800" y="2768933"/>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Freeform 28"/>
          <p:cNvSpPr/>
          <p:nvPr/>
        </p:nvSpPr>
        <p:spPr>
          <a:xfrm>
            <a:off x="2400300" y="2671763"/>
            <a:ext cx="3864769" cy="2097960"/>
          </a:xfrm>
          <a:custGeom>
            <a:avLst/>
            <a:gdLst>
              <a:gd name="connsiteX0" fmla="*/ 0 w 5153025"/>
              <a:gd name="connsiteY0" fmla="*/ 1143000 h 2797280"/>
              <a:gd name="connsiteX1" fmla="*/ 2876550 w 5153025"/>
              <a:gd name="connsiteY1" fmla="*/ 2771775 h 2797280"/>
              <a:gd name="connsiteX2" fmla="*/ 5153025 w 5153025"/>
              <a:gd name="connsiteY2" fmla="*/ 0 h 2797280"/>
            </a:gdLst>
            <a:ahLst/>
            <a:cxnLst>
              <a:cxn ang="0">
                <a:pos x="connsiteX0" y="connsiteY0"/>
              </a:cxn>
              <a:cxn ang="0">
                <a:pos x="connsiteX1" y="connsiteY1"/>
              </a:cxn>
              <a:cxn ang="0">
                <a:pos x="connsiteX2" y="connsiteY2"/>
              </a:cxn>
            </a:cxnLst>
            <a:rect l="l" t="t" r="r" b="b"/>
            <a:pathLst>
              <a:path w="5153025" h="2797280">
                <a:moveTo>
                  <a:pt x="0" y="1143000"/>
                </a:moveTo>
                <a:cubicBezTo>
                  <a:pt x="1008856" y="2052637"/>
                  <a:pt x="2017713" y="2962275"/>
                  <a:pt x="2876550" y="2771775"/>
                </a:cubicBezTo>
                <a:cubicBezTo>
                  <a:pt x="3735387" y="2581275"/>
                  <a:pt x="4444206" y="1290637"/>
                  <a:pt x="5153025"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Freeform 29"/>
          <p:cNvSpPr/>
          <p:nvPr/>
        </p:nvSpPr>
        <p:spPr>
          <a:xfrm>
            <a:off x="2214563" y="719267"/>
            <a:ext cx="5686425" cy="1666746"/>
          </a:xfrm>
          <a:custGeom>
            <a:avLst/>
            <a:gdLst>
              <a:gd name="connsiteX0" fmla="*/ 0 w 7581900"/>
              <a:gd name="connsiteY0" fmla="*/ 2744904 h 2744904"/>
              <a:gd name="connsiteX1" fmla="*/ 3705225 w 7581900"/>
              <a:gd name="connsiteY1" fmla="*/ 1704 h 2744904"/>
              <a:gd name="connsiteX2" fmla="*/ 7581900 w 7581900"/>
              <a:gd name="connsiteY2" fmla="*/ 2421054 h 2744904"/>
            </a:gdLst>
            <a:ahLst/>
            <a:cxnLst>
              <a:cxn ang="0">
                <a:pos x="connsiteX0" y="connsiteY0"/>
              </a:cxn>
              <a:cxn ang="0">
                <a:pos x="connsiteX1" y="connsiteY1"/>
              </a:cxn>
              <a:cxn ang="0">
                <a:pos x="connsiteX2" y="connsiteY2"/>
              </a:cxn>
            </a:cxnLst>
            <a:rect l="l" t="t" r="r" b="b"/>
            <a:pathLst>
              <a:path w="7581900" h="2744904">
                <a:moveTo>
                  <a:pt x="0" y="2744904"/>
                </a:moveTo>
                <a:cubicBezTo>
                  <a:pt x="1220787" y="1400291"/>
                  <a:pt x="2441575" y="55679"/>
                  <a:pt x="3705225" y="1704"/>
                </a:cubicBezTo>
                <a:cubicBezTo>
                  <a:pt x="4968875" y="-52271"/>
                  <a:pt x="6275387" y="1184391"/>
                  <a:pt x="7581900" y="2421054"/>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TextBox 31"/>
          <p:cNvSpPr txBox="1"/>
          <p:nvPr/>
        </p:nvSpPr>
        <p:spPr>
          <a:xfrm>
            <a:off x="6650433" y="4089689"/>
            <a:ext cx="1424023" cy="646331"/>
          </a:xfrm>
          <a:prstGeom prst="rect">
            <a:avLst/>
          </a:prstGeom>
          <a:noFill/>
        </p:spPr>
        <p:txBody>
          <a:bodyPr wrap="square" rtlCol="0">
            <a:spAutoFit/>
          </a:bodyPr>
          <a:lstStyle/>
          <a:p>
            <a:r>
              <a:rPr lang="en-US" sz="900" dirty="0"/>
              <a:t>Many vendor contracts. </a:t>
            </a:r>
          </a:p>
          <a:p>
            <a:r>
              <a:rPr lang="en-US" sz="900" dirty="0"/>
              <a:t>Not sure which cloud.</a:t>
            </a:r>
          </a:p>
          <a:p>
            <a:r>
              <a:rPr lang="en-US" sz="900" dirty="0"/>
              <a:t>Complex network.</a:t>
            </a:r>
          </a:p>
          <a:p>
            <a:r>
              <a:rPr lang="en-US" sz="900" dirty="0"/>
              <a:t>Less control and flexibility</a:t>
            </a:r>
          </a:p>
        </p:txBody>
      </p:sp>
      <p:sp>
        <p:nvSpPr>
          <p:cNvPr id="31" name="TextBox 30"/>
          <p:cNvSpPr txBox="1"/>
          <p:nvPr/>
        </p:nvSpPr>
        <p:spPr>
          <a:xfrm>
            <a:off x="2831989" y="3520959"/>
            <a:ext cx="1424023" cy="507831"/>
          </a:xfrm>
          <a:prstGeom prst="rect">
            <a:avLst/>
          </a:prstGeom>
          <a:noFill/>
        </p:spPr>
        <p:txBody>
          <a:bodyPr wrap="square" rtlCol="0">
            <a:spAutoFit/>
          </a:bodyPr>
          <a:lstStyle/>
          <a:p>
            <a:r>
              <a:rPr lang="en-US" sz="900" dirty="0"/>
              <a:t>Responsible for uptime</a:t>
            </a:r>
          </a:p>
          <a:p>
            <a:r>
              <a:rPr lang="en-US" sz="900" dirty="0"/>
              <a:t>Establish processes</a:t>
            </a:r>
          </a:p>
          <a:p>
            <a:r>
              <a:rPr lang="en-US" sz="900" dirty="0"/>
              <a:t>Governance, </a:t>
            </a:r>
            <a:r>
              <a:rPr lang="en-US" sz="900" dirty="0" err="1"/>
              <a:t>etc</a:t>
            </a:r>
            <a:endParaRPr lang="en-US" sz="900" dirty="0"/>
          </a:p>
        </p:txBody>
      </p:sp>
      <p:sp>
        <p:nvSpPr>
          <p:cNvPr id="33" name="TextBox 32"/>
          <p:cNvSpPr txBox="1"/>
          <p:nvPr/>
        </p:nvSpPr>
        <p:spPr>
          <a:xfrm>
            <a:off x="238238" y="41774"/>
            <a:ext cx="8832273" cy="646331"/>
          </a:xfrm>
          <a:prstGeom prst="rect">
            <a:avLst/>
          </a:prstGeom>
          <a:noFill/>
        </p:spPr>
        <p:txBody>
          <a:bodyPr wrap="square" rtlCol="0">
            <a:spAutoFit/>
          </a:bodyPr>
          <a:lstStyle/>
          <a:p>
            <a:pPr algn="ctr"/>
            <a:r>
              <a:rPr lang="en-US" sz="3600" dirty="0" smtClean="0"/>
              <a:t>Operational Experience</a:t>
            </a:r>
            <a:endParaRPr lang="en-US" sz="3600" dirty="0"/>
          </a:p>
        </p:txBody>
      </p:sp>
    </p:spTree>
    <p:extLst>
      <p:ext uri="{BB962C8B-B14F-4D97-AF65-F5344CB8AC3E}">
        <p14:creationId xmlns:p14="http://schemas.microsoft.com/office/powerpoint/2010/main" val="15712409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61000"/>
                    </a14:imgEffect>
                    <a14:imgEffect>
                      <a14:brightnessContrast contrast="-32000"/>
                    </a14:imgEffect>
                  </a14:imgLayer>
                </a14:imgProps>
              </a:ext>
            </a:extLst>
          </a:blip>
          <a:stretch>
            <a:fillRect/>
          </a:stretch>
        </p:blipFill>
        <p:spPr>
          <a:xfrm>
            <a:off x="71438" y="85725"/>
            <a:ext cx="9001125" cy="5057775"/>
          </a:xfrm>
          <a:prstGeom prst="rect">
            <a:avLst/>
          </a:prstGeom>
        </p:spPr>
      </p:pic>
      <p:sp>
        <p:nvSpPr>
          <p:cNvPr id="4" name="Rounded Rectangle 3"/>
          <p:cNvSpPr/>
          <p:nvPr/>
        </p:nvSpPr>
        <p:spPr>
          <a:xfrm>
            <a:off x="3765431" y="3014932"/>
            <a:ext cx="1837425" cy="14945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Digital Asset</a:t>
            </a:r>
          </a:p>
        </p:txBody>
      </p:sp>
      <p:sp>
        <p:nvSpPr>
          <p:cNvPr id="5" name="Down Arrow 4"/>
          <p:cNvSpPr/>
          <p:nvPr/>
        </p:nvSpPr>
        <p:spPr>
          <a:xfrm>
            <a:off x="3262943" y="1426593"/>
            <a:ext cx="478766" cy="10933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ounded Rectangle 5"/>
          <p:cNvSpPr/>
          <p:nvPr/>
        </p:nvSpPr>
        <p:spPr>
          <a:xfrm>
            <a:off x="3765432" y="2096219"/>
            <a:ext cx="847544" cy="8475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Business Rules</a:t>
            </a:r>
          </a:p>
        </p:txBody>
      </p:sp>
      <p:sp>
        <p:nvSpPr>
          <p:cNvPr id="8" name="Down Arrow 7"/>
          <p:cNvSpPr/>
          <p:nvPr/>
        </p:nvSpPr>
        <p:spPr>
          <a:xfrm rot="10800000">
            <a:off x="5602856" y="1339251"/>
            <a:ext cx="478766" cy="10933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ounded Rectangle 8"/>
          <p:cNvSpPr/>
          <p:nvPr/>
        </p:nvSpPr>
        <p:spPr>
          <a:xfrm>
            <a:off x="4707868" y="2096219"/>
            <a:ext cx="847544" cy="8475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Business Rules</a:t>
            </a:r>
          </a:p>
        </p:txBody>
      </p:sp>
      <p:sp>
        <p:nvSpPr>
          <p:cNvPr id="10" name="Rounded Rectangle 9"/>
          <p:cNvSpPr/>
          <p:nvPr/>
        </p:nvSpPr>
        <p:spPr>
          <a:xfrm>
            <a:off x="3765431" y="1630393"/>
            <a:ext cx="1789980" cy="4075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Presentation Layer</a:t>
            </a:r>
          </a:p>
        </p:txBody>
      </p:sp>
      <p:sp>
        <p:nvSpPr>
          <p:cNvPr id="7" name="TextBox 6"/>
          <p:cNvSpPr txBox="1"/>
          <p:nvPr/>
        </p:nvSpPr>
        <p:spPr>
          <a:xfrm>
            <a:off x="2405557" y="1885949"/>
            <a:ext cx="4795343" cy="2123658"/>
          </a:xfrm>
          <a:prstGeom prst="rect">
            <a:avLst/>
          </a:prstGeom>
          <a:solidFill>
            <a:schemeClr val="bg1">
              <a:alpha val="53000"/>
            </a:schemeClr>
          </a:solidFill>
          <a:ln>
            <a:solidFill>
              <a:schemeClr val="accent1">
                <a:shade val="50000"/>
                <a:alpha val="21000"/>
              </a:schemeClr>
            </a:solidFill>
          </a:ln>
        </p:spPr>
        <p:txBody>
          <a:bodyPr wrap="square" rtlCol="0">
            <a:spAutoFit/>
          </a:bodyPr>
          <a:lstStyle/>
          <a:p>
            <a:pPr algn="ctr"/>
            <a:r>
              <a:rPr lang="en-US" sz="3300" b="1" dirty="0">
                <a:solidFill>
                  <a:srgbClr val="C00000"/>
                </a:solidFill>
              </a:rPr>
              <a:t>USER EXPERIENCE:</a:t>
            </a:r>
          </a:p>
          <a:p>
            <a:pPr algn="ctr"/>
            <a:endParaRPr lang="en-US" sz="3300" b="1" dirty="0">
              <a:solidFill>
                <a:srgbClr val="C00000"/>
              </a:solidFill>
            </a:endParaRPr>
          </a:p>
          <a:p>
            <a:pPr algn="ctr"/>
            <a:r>
              <a:rPr lang="en-US" sz="3300" b="1" dirty="0">
                <a:solidFill>
                  <a:srgbClr val="C00000"/>
                </a:solidFill>
              </a:rPr>
              <a:t>I just want it to be easy. Modern. Fun.</a:t>
            </a:r>
          </a:p>
        </p:txBody>
      </p:sp>
      <p:sp>
        <p:nvSpPr>
          <p:cNvPr id="11" name="TextBox 10"/>
          <p:cNvSpPr txBox="1"/>
          <p:nvPr/>
        </p:nvSpPr>
        <p:spPr>
          <a:xfrm>
            <a:off x="228599" y="126486"/>
            <a:ext cx="8832273" cy="646331"/>
          </a:xfrm>
          <a:prstGeom prst="rect">
            <a:avLst/>
          </a:prstGeom>
          <a:noFill/>
        </p:spPr>
        <p:txBody>
          <a:bodyPr wrap="square" rtlCol="0">
            <a:spAutoFit/>
          </a:bodyPr>
          <a:lstStyle/>
          <a:p>
            <a:pPr algn="ctr"/>
            <a:r>
              <a:rPr lang="en-US" sz="3600" dirty="0" smtClean="0"/>
              <a:t>User Experience</a:t>
            </a:r>
            <a:endParaRPr lang="en-US" sz="3600" dirty="0"/>
          </a:p>
        </p:txBody>
      </p:sp>
    </p:spTree>
    <p:extLst>
      <p:ext uri="{BB962C8B-B14F-4D97-AF65-F5344CB8AC3E}">
        <p14:creationId xmlns:p14="http://schemas.microsoft.com/office/powerpoint/2010/main" val="13386224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4" name="Rectangle 3"/>
          <p:cNvSpPr/>
          <p:nvPr/>
        </p:nvSpPr>
        <p:spPr>
          <a:xfrm>
            <a:off x="1173006" y="1254976"/>
            <a:ext cx="1707356" cy="2914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Curved Left Arrow 6"/>
          <p:cNvSpPr/>
          <p:nvPr/>
        </p:nvSpPr>
        <p:spPr>
          <a:xfrm rot="10800000">
            <a:off x="1358744" y="3325934"/>
            <a:ext cx="357187" cy="348149"/>
          </a:xfrm>
          <a:prstGeom prst="curvedLeftArrow">
            <a:avLst>
              <a:gd name="adj1" fmla="val 25000"/>
              <a:gd name="adj2" fmla="val 47933"/>
              <a:gd name="adj3" fmla="val 2500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8" name="Curved Left Arrow 7"/>
          <p:cNvSpPr/>
          <p:nvPr/>
        </p:nvSpPr>
        <p:spPr>
          <a:xfrm>
            <a:off x="2380298" y="3328558"/>
            <a:ext cx="357187" cy="348149"/>
          </a:xfrm>
          <a:prstGeom prst="curvedLef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9" name="TextBox 8"/>
          <p:cNvSpPr txBox="1"/>
          <p:nvPr/>
        </p:nvSpPr>
        <p:spPr>
          <a:xfrm>
            <a:off x="1594487" y="3326884"/>
            <a:ext cx="864394" cy="369332"/>
          </a:xfrm>
          <a:prstGeom prst="rect">
            <a:avLst/>
          </a:prstGeom>
          <a:noFill/>
        </p:spPr>
        <p:txBody>
          <a:bodyPr wrap="square" rtlCol="0">
            <a:spAutoFit/>
          </a:bodyPr>
          <a:lstStyle/>
          <a:p>
            <a:pPr algn="ctr"/>
            <a:r>
              <a:rPr lang="en-US" sz="900" dirty="0">
                <a:solidFill>
                  <a:schemeClr val="bg1"/>
                </a:solidFill>
              </a:rPr>
              <a:t>Incremental </a:t>
            </a:r>
          </a:p>
          <a:p>
            <a:pPr algn="ctr"/>
            <a:r>
              <a:rPr lang="en-US" sz="900" dirty="0">
                <a:solidFill>
                  <a:schemeClr val="bg1"/>
                </a:solidFill>
              </a:rPr>
              <a:t>Innovation</a:t>
            </a:r>
          </a:p>
        </p:txBody>
      </p:sp>
      <p:sp>
        <p:nvSpPr>
          <p:cNvPr id="10" name="TextBox 9"/>
          <p:cNvSpPr txBox="1"/>
          <p:nvPr/>
        </p:nvSpPr>
        <p:spPr>
          <a:xfrm>
            <a:off x="1537337" y="1333557"/>
            <a:ext cx="1020573" cy="507831"/>
          </a:xfrm>
          <a:prstGeom prst="rect">
            <a:avLst/>
          </a:prstGeom>
          <a:noFill/>
        </p:spPr>
        <p:txBody>
          <a:bodyPr wrap="square" rtlCol="0">
            <a:spAutoFit/>
          </a:bodyPr>
          <a:lstStyle/>
          <a:p>
            <a:r>
              <a:rPr lang="en-US" sz="1350" dirty="0"/>
              <a:t>Operations</a:t>
            </a:r>
          </a:p>
          <a:p>
            <a:endParaRPr lang="en-US" sz="1350" dirty="0"/>
          </a:p>
        </p:txBody>
      </p:sp>
      <p:cxnSp>
        <p:nvCxnSpPr>
          <p:cNvPr id="15" name="Straight Connector 14"/>
          <p:cNvCxnSpPr/>
          <p:nvPr/>
        </p:nvCxnSpPr>
        <p:spPr>
          <a:xfrm flipV="1">
            <a:off x="1315880" y="1976494"/>
            <a:ext cx="1421606" cy="14288"/>
          </a:xfrm>
          <a:prstGeom prst="line">
            <a:avLst/>
          </a:prstGeom>
          <a:ln w="146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458756" y="2097938"/>
            <a:ext cx="1021556" cy="300082"/>
          </a:xfrm>
          <a:prstGeom prst="rect">
            <a:avLst/>
          </a:prstGeom>
          <a:noFill/>
        </p:spPr>
        <p:txBody>
          <a:bodyPr wrap="square" rtlCol="0">
            <a:spAutoFit/>
          </a:bodyPr>
          <a:lstStyle/>
          <a:p>
            <a:pPr algn="ctr"/>
            <a:r>
              <a:rPr lang="en-US" sz="1350" dirty="0">
                <a:solidFill>
                  <a:schemeClr val="bg1"/>
                </a:solidFill>
              </a:rPr>
              <a:t>Excellence</a:t>
            </a:r>
          </a:p>
        </p:txBody>
      </p:sp>
      <p:sp>
        <p:nvSpPr>
          <p:cNvPr id="19" name="Right Arrow 18"/>
          <p:cNvSpPr/>
          <p:nvPr/>
        </p:nvSpPr>
        <p:spPr>
          <a:xfrm rot="16200000">
            <a:off x="1662866" y="2742908"/>
            <a:ext cx="613336" cy="207169"/>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p:cNvSpPr/>
          <p:nvPr/>
        </p:nvSpPr>
        <p:spPr>
          <a:xfrm>
            <a:off x="3258981" y="1254976"/>
            <a:ext cx="428623" cy="2914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p:cNvSpPr/>
          <p:nvPr/>
        </p:nvSpPr>
        <p:spPr>
          <a:xfrm>
            <a:off x="3794762" y="1254976"/>
            <a:ext cx="428623" cy="2914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ectangle 21"/>
          <p:cNvSpPr/>
          <p:nvPr/>
        </p:nvSpPr>
        <p:spPr>
          <a:xfrm>
            <a:off x="4337684" y="1254976"/>
            <a:ext cx="428623" cy="2914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p:cNvSpPr/>
          <p:nvPr/>
        </p:nvSpPr>
        <p:spPr>
          <a:xfrm>
            <a:off x="4880607" y="1254976"/>
            <a:ext cx="428623" cy="2914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Down Arrow 23"/>
          <p:cNvSpPr/>
          <p:nvPr/>
        </p:nvSpPr>
        <p:spPr>
          <a:xfrm rot="5400000">
            <a:off x="3832215" y="813805"/>
            <a:ext cx="883325" cy="2070704"/>
          </a:xfrm>
          <a:prstGeom prst="down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TextBox 24"/>
          <p:cNvSpPr txBox="1"/>
          <p:nvPr/>
        </p:nvSpPr>
        <p:spPr>
          <a:xfrm>
            <a:off x="3498290" y="1706639"/>
            <a:ext cx="1864519" cy="300082"/>
          </a:xfrm>
          <a:prstGeom prst="rect">
            <a:avLst/>
          </a:prstGeom>
          <a:noFill/>
        </p:spPr>
        <p:txBody>
          <a:bodyPr wrap="square" rtlCol="0">
            <a:spAutoFit/>
          </a:bodyPr>
          <a:lstStyle/>
          <a:p>
            <a:r>
              <a:rPr lang="en-US" sz="1350" dirty="0"/>
              <a:t>Predictable Innovation</a:t>
            </a:r>
          </a:p>
        </p:txBody>
      </p:sp>
      <p:sp>
        <p:nvSpPr>
          <p:cNvPr id="26" name="TextBox 25"/>
          <p:cNvSpPr txBox="1"/>
          <p:nvPr/>
        </p:nvSpPr>
        <p:spPr>
          <a:xfrm>
            <a:off x="3238526" y="938328"/>
            <a:ext cx="2050249" cy="300082"/>
          </a:xfrm>
          <a:prstGeom prst="rect">
            <a:avLst/>
          </a:prstGeom>
          <a:noFill/>
        </p:spPr>
        <p:txBody>
          <a:bodyPr wrap="square" rtlCol="0">
            <a:spAutoFit/>
          </a:bodyPr>
          <a:lstStyle/>
          <a:p>
            <a:pPr algn="ctr"/>
            <a:r>
              <a:rPr lang="en-US" sz="1350" dirty="0"/>
              <a:t>“We need to do this”</a:t>
            </a:r>
          </a:p>
        </p:txBody>
      </p:sp>
      <p:sp>
        <p:nvSpPr>
          <p:cNvPr id="27" name="Rectangle 26"/>
          <p:cNvSpPr/>
          <p:nvPr/>
        </p:nvSpPr>
        <p:spPr>
          <a:xfrm>
            <a:off x="6266500" y="1254976"/>
            <a:ext cx="192879" cy="2914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p:cNvSpPr/>
          <p:nvPr/>
        </p:nvSpPr>
        <p:spPr>
          <a:xfrm>
            <a:off x="6802281" y="1254976"/>
            <a:ext cx="192879" cy="2914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p:cNvSpPr/>
          <p:nvPr/>
        </p:nvSpPr>
        <p:spPr>
          <a:xfrm>
            <a:off x="7345203" y="1254976"/>
            <a:ext cx="192879" cy="2914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ectangle 29"/>
          <p:cNvSpPr/>
          <p:nvPr/>
        </p:nvSpPr>
        <p:spPr>
          <a:xfrm>
            <a:off x="7888126" y="1254976"/>
            <a:ext cx="192879" cy="2914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Down Arrow 30"/>
          <p:cNvSpPr/>
          <p:nvPr/>
        </p:nvSpPr>
        <p:spPr>
          <a:xfrm rot="5400000">
            <a:off x="6603991" y="813806"/>
            <a:ext cx="883325" cy="2070704"/>
          </a:xfrm>
          <a:prstGeom prst="down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TextBox 31"/>
          <p:cNvSpPr txBox="1"/>
          <p:nvPr/>
        </p:nvSpPr>
        <p:spPr>
          <a:xfrm>
            <a:off x="6270066" y="1706640"/>
            <a:ext cx="1864519" cy="300082"/>
          </a:xfrm>
          <a:prstGeom prst="rect">
            <a:avLst/>
          </a:prstGeom>
          <a:noFill/>
        </p:spPr>
        <p:txBody>
          <a:bodyPr wrap="square" rtlCol="0">
            <a:spAutoFit/>
          </a:bodyPr>
          <a:lstStyle/>
          <a:p>
            <a:r>
              <a:rPr lang="en-US" sz="1350" dirty="0"/>
              <a:t>Disruptive Innovation</a:t>
            </a:r>
          </a:p>
        </p:txBody>
      </p:sp>
      <p:sp>
        <p:nvSpPr>
          <p:cNvPr id="33" name="TextBox 32"/>
          <p:cNvSpPr txBox="1"/>
          <p:nvPr/>
        </p:nvSpPr>
        <p:spPr>
          <a:xfrm>
            <a:off x="5832512" y="927702"/>
            <a:ext cx="2739626" cy="300082"/>
          </a:xfrm>
          <a:prstGeom prst="rect">
            <a:avLst/>
          </a:prstGeom>
          <a:noFill/>
        </p:spPr>
        <p:txBody>
          <a:bodyPr wrap="square" rtlCol="0">
            <a:spAutoFit/>
          </a:bodyPr>
          <a:lstStyle/>
          <a:p>
            <a:pPr algn="ctr"/>
            <a:r>
              <a:rPr lang="en-US" sz="1350" dirty="0"/>
              <a:t>“We need to aim for this possibility”</a:t>
            </a:r>
          </a:p>
        </p:txBody>
      </p:sp>
      <p:sp>
        <p:nvSpPr>
          <p:cNvPr id="34" name="TextBox 33"/>
          <p:cNvSpPr txBox="1"/>
          <p:nvPr/>
        </p:nvSpPr>
        <p:spPr>
          <a:xfrm>
            <a:off x="228599" y="333435"/>
            <a:ext cx="8832273" cy="646331"/>
          </a:xfrm>
          <a:prstGeom prst="rect">
            <a:avLst/>
          </a:prstGeom>
          <a:noFill/>
        </p:spPr>
        <p:txBody>
          <a:bodyPr wrap="square" rtlCol="0">
            <a:spAutoFit/>
          </a:bodyPr>
          <a:lstStyle/>
          <a:p>
            <a:pPr algn="ctr"/>
            <a:r>
              <a:rPr lang="en-US" sz="3600" dirty="0" smtClean="0"/>
              <a:t>Innovation</a:t>
            </a:r>
            <a:endParaRPr lang="en-US" sz="3600" dirty="0"/>
          </a:p>
        </p:txBody>
      </p:sp>
      <p:sp>
        <p:nvSpPr>
          <p:cNvPr id="35" name="Rectangle 34"/>
          <p:cNvSpPr/>
          <p:nvPr/>
        </p:nvSpPr>
        <p:spPr>
          <a:xfrm>
            <a:off x="417037" y="1820939"/>
            <a:ext cx="801419" cy="784830"/>
          </a:xfrm>
          <a:prstGeom prst="rect">
            <a:avLst/>
          </a:prstGeom>
        </p:spPr>
        <p:txBody>
          <a:bodyPr wrap="square">
            <a:spAutoFit/>
          </a:bodyPr>
          <a:lstStyle/>
          <a:p>
            <a:r>
              <a:rPr lang="en-US" sz="750" dirty="0">
                <a:solidFill>
                  <a:srgbClr val="2C2D30"/>
                </a:solidFill>
                <a:latin typeface="Proxima Nova Regular"/>
              </a:rPr>
              <a:t>Includes Process Definitions.</a:t>
            </a:r>
            <a:br>
              <a:rPr lang="en-US" sz="750" dirty="0">
                <a:solidFill>
                  <a:srgbClr val="2C2D30"/>
                </a:solidFill>
                <a:latin typeface="Proxima Nova Regular"/>
              </a:rPr>
            </a:br>
            <a:r>
              <a:rPr lang="en-US" sz="750" dirty="0">
                <a:solidFill>
                  <a:srgbClr val="2C2D30"/>
                </a:solidFill>
                <a:latin typeface="Proxima Nova Regular"/>
              </a:rPr>
              <a:t>Project Methodologies, ITIL, etc.</a:t>
            </a:r>
            <a:endParaRPr lang="en-US" sz="750" dirty="0"/>
          </a:p>
        </p:txBody>
      </p:sp>
    </p:spTree>
    <p:extLst>
      <p:ext uri="{BB962C8B-B14F-4D97-AF65-F5344CB8AC3E}">
        <p14:creationId xmlns:p14="http://schemas.microsoft.com/office/powerpoint/2010/main" val="3802514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4" name="Freeform 3"/>
          <p:cNvSpPr/>
          <p:nvPr/>
        </p:nvSpPr>
        <p:spPr>
          <a:xfrm>
            <a:off x="720389" y="1903805"/>
            <a:ext cx="7343236" cy="1627206"/>
          </a:xfrm>
          <a:custGeom>
            <a:avLst/>
            <a:gdLst>
              <a:gd name="connsiteX0" fmla="*/ 0 w 9790981"/>
              <a:gd name="connsiteY0" fmla="*/ 2169608 h 2169608"/>
              <a:gd name="connsiteX1" fmla="*/ 439947 w 9790981"/>
              <a:gd name="connsiteY1" fmla="*/ 1910816 h 2169608"/>
              <a:gd name="connsiteX2" fmla="*/ 1656271 w 9790981"/>
              <a:gd name="connsiteY2" fmla="*/ 1634771 h 2169608"/>
              <a:gd name="connsiteX3" fmla="*/ 3131388 w 9790981"/>
              <a:gd name="connsiteY3" fmla="*/ 4378 h 2169608"/>
              <a:gd name="connsiteX4" fmla="*/ 3985403 w 9790981"/>
              <a:gd name="connsiteY4" fmla="*/ 1134439 h 2169608"/>
              <a:gd name="connsiteX5" fmla="*/ 4917056 w 9790981"/>
              <a:gd name="connsiteY5" fmla="*/ 478831 h 2169608"/>
              <a:gd name="connsiteX6" fmla="*/ 5934973 w 9790981"/>
              <a:gd name="connsiteY6" fmla="*/ 1634771 h 2169608"/>
              <a:gd name="connsiteX7" fmla="*/ 9790981 w 9790981"/>
              <a:gd name="connsiteY7" fmla="*/ 1772793 h 216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90981" h="2169608">
                <a:moveTo>
                  <a:pt x="0" y="2169608"/>
                </a:moveTo>
                <a:cubicBezTo>
                  <a:pt x="81951" y="2084781"/>
                  <a:pt x="163902" y="1999955"/>
                  <a:pt x="439947" y="1910816"/>
                </a:cubicBezTo>
                <a:cubicBezTo>
                  <a:pt x="715992" y="1821677"/>
                  <a:pt x="1207698" y="1952511"/>
                  <a:pt x="1656271" y="1634771"/>
                </a:cubicBezTo>
                <a:cubicBezTo>
                  <a:pt x="2104844" y="1317031"/>
                  <a:pt x="2743200" y="87767"/>
                  <a:pt x="3131388" y="4378"/>
                </a:cubicBezTo>
                <a:cubicBezTo>
                  <a:pt x="3519576" y="-79011"/>
                  <a:pt x="3687792" y="1055364"/>
                  <a:pt x="3985403" y="1134439"/>
                </a:cubicBezTo>
                <a:cubicBezTo>
                  <a:pt x="4283014" y="1213514"/>
                  <a:pt x="4592128" y="395442"/>
                  <a:pt x="4917056" y="478831"/>
                </a:cubicBezTo>
                <a:cubicBezTo>
                  <a:pt x="5241984" y="562220"/>
                  <a:pt x="5122652" y="1419111"/>
                  <a:pt x="5934973" y="1634771"/>
                </a:cubicBezTo>
                <a:cubicBezTo>
                  <a:pt x="6747294" y="1850431"/>
                  <a:pt x="8269137" y="1811612"/>
                  <a:pt x="9790981" y="177279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sp>
        <p:nvSpPr>
          <p:cNvPr id="5" name="Freeform 4"/>
          <p:cNvSpPr/>
          <p:nvPr/>
        </p:nvSpPr>
        <p:spPr>
          <a:xfrm>
            <a:off x="752738" y="2376749"/>
            <a:ext cx="7382054" cy="1134852"/>
          </a:xfrm>
          <a:custGeom>
            <a:avLst/>
            <a:gdLst>
              <a:gd name="connsiteX0" fmla="*/ 0 w 9842739"/>
              <a:gd name="connsiteY0" fmla="*/ 2449905 h 2449905"/>
              <a:gd name="connsiteX1" fmla="*/ 1000664 w 9842739"/>
              <a:gd name="connsiteY1" fmla="*/ 2268750 h 2449905"/>
              <a:gd name="connsiteX2" fmla="*/ 1958196 w 9842739"/>
              <a:gd name="connsiteY2" fmla="*/ 1966826 h 2449905"/>
              <a:gd name="connsiteX3" fmla="*/ 2820837 w 9842739"/>
              <a:gd name="connsiteY3" fmla="*/ 1699407 h 2449905"/>
              <a:gd name="connsiteX4" fmla="*/ 3441939 w 9842739"/>
              <a:gd name="connsiteY4" fmla="*/ 1242207 h 2449905"/>
              <a:gd name="connsiteX5" fmla="*/ 4261449 w 9842739"/>
              <a:gd name="connsiteY5" fmla="*/ 2130728 h 2449905"/>
              <a:gd name="connsiteX6" fmla="*/ 7306573 w 9842739"/>
              <a:gd name="connsiteY6" fmla="*/ 2294630 h 2449905"/>
              <a:gd name="connsiteX7" fmla="*/ 9066362 w 9842739"/>
              <a:gd name="connsiteY7" fmla="*/ 3 h 2449905"/>
              <a:gd name="connsiteX8" fmla="*/ 9842739 w 9842739"/>
              <a:gd name="connsiteY8" fmla="*/ 2311882 h 2449905"/>
              <a:gd name="connsiteX9" fmla="*/ 9842739 w 9842739"/>
              <a:gd name="connsiteY9" fmla="*/ 2311882 h 244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42739" h="2449905">
                <a:moveTo>
                  <a:pt x="0" y="2449905"/>
                </a:moveTo>
                <a:cubicBezTo>
                  <a:pt x="337149" y="2399584"/>
                  <a:pt x="674298" y="2349263"/>
                  <a:pt x="1000664" y="2268750"/>
                </a:cubicBezTo>
                <a:cubicBezTo>
                  <a:pt x="1327030" y="2188237"/>
                  <a:pt x="1958196" y="1966826"/>
                  <a:pt x="1958196" y="1966826"/>
                </a:cubicBezTo>
                <a:cubicBezTo>
                  <a:pt x="2261558" y="1871936"/>
                  <a:pt x="2573547" y="1820177"/>
                  <a:pt x="2820837" y="1699407"/>
                </a:cubicBezTo>
                <a:cubicBezTo>
                  <a:pt x="3068128" y="1578637"/>
                  <a:pt x="3201837" y="1170320"/>
                  <a:pt x="3441939" y="1242207"/>
                </a:cubicBezTo>
                <a:cubicBezTo>
                  <a:pt x="3682041" y="1314094"/>
                  <a:pt x="3617343" y="1955324"/>
                  <a:pt x="4261449" y="2130728"/>
                </a:cubicBezTo>
                <a:cubicBezTo>
                  <a:pt x="4905555" y="2306132"/>
                  <a:pt x="6505754" y="2649751"/>
                  <a:pt x="7306573" y="2294630"/>
                </a:cubicBezTo>
                <a:cubicBezTo>
                  <a:pt x="8107392" y="1939509"/>
                  <a:pt x="8643668" y="-2872"/>
                  <a:pt x="9066362" y="3"/>
                </a:cubicBezTo>
                <a:cubicBezTo>
                  <a:pt x="9489056" y="2878"/>
                  <a:pt x="9842739" y="2311882"/>
                  <a:pt x="9842739" y="2311882"/>
                </a:cubicBezTo>
                <a:lnTo>
                  <a:pt x="9842739" y="2311882"/>
                </a:ln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reeform 5"/>
          <p:cNvSpPr/>
          <p:nvPr/>
        </p:nvSpPr>
        <p:spPr>
          <a:xfrm>
            <a:off x="759208" y="2036485"/>
            <a:ext cx="7304417" cy="1507466"/>
          </a:xfrm>
          <a:custGeom>
            <a:avLst/>
            <a:gdLst>
              <a:gd name="connsiteX0" fmla="*/ 0 w 9739223"/>
              <a:gd name="connsiteY0" fmla="*/ 2392953 h 2392953"/>
              <a:gd name="connsiteX1" fmla="*/ 2053087 w 9739223"/>
              <a:gd name="connsiteY1" fmla="*/ 2056523 h 2392953"/>
              <a:gd name="connsiteX2" fmla="*/ 3959525 w 9739223"/>
              <a:gd name="connsiteY2" fmla="*/ 1607949 h 2392953"/>
              <a:gd name="connsiteX3" fmla="*/ 5244861 w 9739223"/>
              <a:gd name="connsiteY3" fmla="*/ 3436 h 2392953"/>
              <a:gd name="connsiteX4" fmla="*/ 7030528 w 9739223"/>
              <a:gd name="connsiteY4" fmla="*/ 1185255 h 2392953"/>
              <a:gd name="connsiteX5" fmla="*/ 9739223 w 9739223"/>
              <a:gd name="connsiteY5" fmla="*/ 1314651 h 2392953"/>
              <a:gd name="connsiteX6" fmla="*/ 9739223 w 9739223"/>
              <a:gd name="connsiteY6" fmla="*/ 1314651 h 239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9223" h="2392953">
                <a:moveTo>
                  <a:pt x="0" y="2392953"/>
                </a:moveTo>
                <a:cubicBezTo>
                  <a:pt x="696583" y="2290155"/>
                  <a:pt x="1393166" y="2187357"/>
                  <a:pt x="2053087" y="2056523"/>
                </a:cubicBezTo>
                <a:cubicBezTo>
                  <a:pt x="2713008" y="1925689"/>
                  <a:pt x="3427563" y="1950130"/>
                  <a:pt x="3959525" y="1607949"/>
                </a:cubicBezTo>
                <a:cubicBezTo>
                  <a:pt x="4491487" y="1265768"/>
                  <a:pt x="4733027" y="73885"/>
                  <a:pt x="5244861" y="3436"/>
                </a:cubicBezTo>
                <a:cubicBezTo>
                  <a:pt x="5756695" y="-67013"/>
                  <a:pt x="6281468" y="966719"/>
                  <a:pt x="7030528" y="1185255"/>
                </a:cubicBezTo>
                <a:cubicBezTo>
                  <a:pt x="7779588" y="1403791"/>
                  <a:pt x="9739223" y="1314651"/>
                  <a:pt x="9739223" y="1314651"/>
                </a:cubicBezTo>
                <a:lnTo>
                  <a:pt x="9739223" y="1314651"/>
                </a:lnTo>
              </a:path>
            </a:pathLst>
          </a:cu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ight Arrow 6"/>
          <p:cNvSpPr/>
          <p:nvPr/>
        </p:nvSpPr>
        <p:spPr>
          <a:xfrm>
            <a:off x="720389" y="3848840"/>
            <a:ext cx="7760808" cy="171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ight Arrow 7"/>
          <p:cNvSpPr/>
          <p:nvPr/>
        </p:nvSpPr>
        <p:spPr>
          <a:xfrm rot="16200000">
            <a:off x="-742522" y="2597546"/>
            <a:ext cx="2378869" cy="123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p:nvSpPr>
        <p:spPr>
          <a:xfrm>
            <a:off x="2823347" y="1663882"/>
            <a:ext cx="537327" cy="300082"/>
          </a:xfrm>
          <a:prstGeom prst="rect">
            <a:avLst/>
          </a:prstGeom>
          <a:noFill/>
        </p:spPr>
        <p:txBody>
          <a:bodyPr wrap="none" rtlCol="0">
            <a:spAutoFit/>
          </a:bodyPr>
          <a:lstStyle/>
          <a:p>
            <a:r>
              <a:rPr lang="en-US" sz="1350" dirty="0"/>
              <a:t>2018</a:t>
            </a:r>
          </a:p>
        </p:txBody>
      </p:sp>
      <p:sp>
        <p:nvSpPr>
          <p:cNvPr id="10" name="TextBox 9"/>
          <p:cNvSpPr txBox="1"/>
          <p:nvPr/>
        </p:nvSpPr>
        <p:spPr>
          <a:xfrm>
            <a:off x="3871460" y="1663882"/>
            <a:ext cx="537327" cy="300082"/>
          </a:xfrm>
          <a:prstGeom prst="rect">
            <a:avLst/>
          </a:prstGeom>
          <a:noFill/>
        </p:spPr>
        <p:txBody>
          <a:bodyPr wrap="none" rtlCol="0">
            <a:spAutoFit/>
          </a:bodyPr>
          <a:lstStyle/>
          <a:p>
            <a:r>
              <a:rPr lang="en-US" sz="1350" dirty="0"/>
              <a:t>2019</a:t>
            </a:r>
          </a:p>
        </p:txBody>
      </p:sp>
      <p:sp>
        <p:nvSpPr>
          <p:cNvPr id="11" name="TextBox 10"/>
          <p:cNvSpPr txBox="1"/>
          <p:nvPr/>
        </p:nvSpPr>
        <p:spPr>
          <a:xfrm>
            <a:off x="4919429" y="1671699"/>
            <a:ext cx="537327" cy="300082"/>
          </a:xfrm>
          <a:prstGeom prst="rect">
            <a:avLst/>
          </a:prstGeom>
          <a:noFill/>
        </p:spPr>
        <p:txBody>
          <a:bodyPr wrap="none" rtlCol="0">
            <a:spAutoFit/>
          </a:bodyPr>
          <a:lstStyle/>
          <a:p>
            <a:r>
              <a:rPr lang="en-US" sz="1350" dirty="0"/>
              <a:t>2020</a:t>
            </a:r>
          </a:p>
        </p:txBody>
      </p:sp>
      <p:sp>
        <p:nvSpPr>
          <p:cNvPr id="12" name="TextBox 11"/>
          <p:cNvSpPr txBox="1"/>
          <p:nvPr/>
        </p:nvSpPr>
        <p:spPr>
          <a:xfrm>
            <a:off x="265662" y="1141359"/>
            <a:ext cx="785793" cy="300082"/>
          </a:xfrm>
          <a:prstGeom prst="rect">
            <a:avLst/>
          </a:prstGeom>
          <a:noFill/>
        </p:spPr>
        <p:txBody>
          <a:bodyPr wrap="none" rtlCol="0">
            <a:spAutoFit/>
          </a:bodyPr>
          <a:lstStyle/>
          <a:p>
            <a:r>
              <a:rPr lang="en-US" sz="1350" dirty="0"/>
              <a:t>Capacity</a:t>
            </a:r>
          </a:p>
        </p:txBody>
      </p:sp>
      <p:sp>
        <p:nvSpPr>
          <p:cNvPr id="13" name="TextBox 12"/>
          <p:cNvSpPr txBox="1"/>
          <p:nvPr/>
        </p:nvSpPr>
        <p:spPr>
          <a:xfrm>
            <a:off x="8141262" y="2977235"/>
            <a:ext cx="707245" cy="369332"/>
          </a:xfrm>
          <a:prstGeom prst="rect">
            <a:avLst/>
          </a:prstGeom>
          <a:noFill/>
        </p:spPr>
        <p:txBody>
          <a:bodyPr wrap="none" rtlCol="0">
            <a:spAutoFit/>
          </a:bodyPr>
          <a:lstStyle/>
          <a:p>
            <a:r>
              <a:rPr lang="en-US" sz="900" dirty="0">
                <a:solidFill>
                  <a:srgbClr val="FF0000"/>
                </a:solidFill>
              </a:rPr>
              <a:t>Student </a:t>
            </a:r>
          </a:p>
          <a:p>
            <a:r>
              <a:rPr lang="en-US" sz="900" dirty="0">
                <a:solidFill>
                  <a:srgbClr val="FF0000"/>
                </a:solidFill>
              </a:rPr>
              <a:t>Enrollment</a:t>
            </a:r>
          </a:p>
        </p:txBody>
      </p:sp>
      <p:sp>
        <p:nvSpPr>
          <p:cNvPr id="14" name="TextBox 13"/>
          <p:cNvSpPr txBox="1"/>
          <p:nvPr/>
        </p:nvSpPr>
        <p:spPr>
          <a:xfrm>
            <a:off x="8125902" y="2659405"/>
            <a:ext cx="990977" cy="369332"/>
          </a:xfrm>
          <a:prstGeom prst="rect">
            <a:avLst/>
          </a:prstGeom>
          <a:noFill/>
        </p:spPr>
        <p:txBody>
          <a:bodyPr wrap="none" rtlCol="0">
            <a:spAutoFit/>
          </a:bodyPr>
          <a:lstStyle/>
          <a:p>
            <a:r>
              <a:rPr lang="en-US" sz="900" dirty="0">
                <a:solidFill>
                  <a:schemeClr val="accent1">
                    <a:lumMod val="75000"/>
                  </a:schemeClr>
                </a:solidFill>
              </a:rPr>
              <a:t>Faculty/Research</a:t>
            </a:r>
          </a:p>
          <a:p>
            <a:r>
              <a:rPr lang="en-US" sz="900" dirty="0">
                <a:solidFill>
                  <a:schemeClr val="accent1">
                    <a:lumMod val="75000"/>
                  </a:schemeClr>
                </a:solidFill>
              </a:rPr>
              <a:t>Experience</a:t>
            </a:r>
          </a:p>
        </p:txBody>
      </p:sp>
      <p:sp>
        <p:nvSpPr>
          <p:cNvPr id="15" name="TextBox 14"/>
          <p:cNvSpPr txBox="1"/>
          <p:nvPr/>
        </p:nvSpPr>
        <p:spPr>
          <a:xfrm>
            <a:off x="8095974" y="2215183"/>
            <a:ext cx="1008609" cy="230832"/>
          </a:xfrm>
          <a:prstGeom prst="rect">
            <a:avLst/>
          </a:prstGeom>
          <a:noFill/>
        </p:spPr>
        <p:txBody>
          <a:bodyPr wrap="none" rtlCol="0">
            <a:spAutoFit/>
          </a:bodyPr>
          <a:lstStyle/>
          <a:p>
            <a:r>
              <a:rPr lang="en-US" sz="900" dirty="0">
                <a:solidFill>
                  <a:schemeClr val="accent6"/>
                </a:solidFill>
              </a:rPr>
              <a:t>Financial Systems</a:t>
            </a:r>
          </a:p>
        </p:txBody>
      </p:sp>
      <p:cxnSp>
        <p:nvCxnSpPr>
          <p:cNvPr id="18" name="Straight Connector 17"/>
          <p:cNvCxnSpPr/>
          <p:nvPr/>
        </p:nvCxnSpPr>
        <p:spPr>
          <a:xfrm flipV="1">
            <a:off x="743848" y="3307265"/>
            <a:ext cx="7382054" cy="34198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21401014">
            <a:off x="7006816" y="3343483"/>
            <a:ext cx="707245" cy="230832"/>
          </a:xfrm>
          <a:prstGeom prst="rect">
            <a:avLst/>
          </a:prstGeom>
          <a:noFill/>
        </p:spPr>
        <p:txBody>
          <a:bodyPr wrap="none" rtlCol="0">
            <a:spAutoFit/>
          </a:bodyPr>
          <a:lstStyle/>
          <a:p>
            <a:r>
              <a:rPr lang="en-US" sz="900" dirty="0"/>
              <a:t>Operations</a:t>
            </a:r>
          </a:p>
        </p:txBody>
      </p:sp>
      <p:sp>
        <p:nvSpPr>
          <p:cNvPr id="17" name="TextBox 16"/>
          <p:cNvSpPr txBox="1"/>
          <p:nvPr/>
        </p:nvSpPr>
        <p:spPr>
          <a:xfrm>
            <a:off x="228599" y="333435"/>
            <a:ext cx="8832273" cy="1200329"/>
          </a:xfrm>
          <a:prstGeom prst="rect">
            <a:avLst/>
          </a:prstGeom>
          <a:noFill/>
        </p:spPr>
        <p:txBody>
          <a:bodyPr wrap="square" rtlCol="0">
            <a:spAutoFit/>
          </a:bodyPr>
          <a:lstStyle/>
          <a:p>
            <a:pPr algn="ctr"/>
            <a:r>
              <a:rPr lang="en-US" sz="3600" dirty="0" smtClean="0"/>
              <a:t>Innovation Planning </a:t>
            </a:r>
          </a:p>
          <a:p>
            <a:pPr algn="ctr"/>
            <a:r>
              <a:rPr lang="en-US" sz="3600" dirty="0" smtClean="0"/>
              <a:t>and Operational Excellence</a:t>
            </a:r>
            <a:endParaRPr lang="en-US" sz="3600" dirty="0"/>
          </a:p>
        </p:txBody>
      </p:sp>
    </p:spTree>
    <p:extLst>
      <p:ext uri="{BB962C8B-B14F-4D97-AF65-F5344CB8AC3E}">
        <p14:creationId xmlns:p14="http://schemas.microsoft.com/office/powerpoint/2010/main" val="31402826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19" name="Flowchart: Extract 18"/>
          <p:cNvSpPr/>
          <p:nvPr/>
        </p:nvSpPr>
        <p:spPr>
          <a:xfrm>
            <a:off x="3021807" y="1350168"/>
            <a:ext cx="3386138" cy="2821782"/>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reeform 19"/>
          <p:cNvSpPr/>
          <p:nvPr/>
        </p:nvSpPr>
        <p:spPr>
          <a:xfrm>
            <a:off x="3021807" y="3429000"/>
            <a:ext cx="3386138" cy="200025"/>
          </a:xfrm>
          <a:custGeom>
            <a:avLst/>
            <a:gdLst>
              <a:gd name="connsiteX0" fmla="*/ 0 w 3810000"/>
              <a:gd name="connsiteY0" fmla="*/ 749300 h 749300"/>
              <a:gd name="connsiteX1" fmla="*/ 3810000 w 3810000"/>
              <a:gd name="connsiteY1" fmla="*/ 749300 h 749300"/>
              <a:gd name="connsiteX2" fmla="*/ 3371850 w 3810000"/>
              <a:gd name="connsiteY2" fmla="*/ 0 h 749300"/>
              <a:gd name="connsiteX3" fmla="*/ 450850 w 3810000"/>
              <a:gd name="connsiteY3" fmla="*/ 0 h 749300"/>
              <a:gd name="connsiteX4" fmla="*/ 0 w 3810000"/>
              <a:gd name="connsiteY4" fmla="*/ 749300 h 749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0" h="749300">
                <a:moveTo>
                  <a:pt x="0" y="749300"/>
                </a:moveTo>
                <a:lnTo>
                  <a:pt x="3810000" y="749300"/>
                </a:lnTo>
                <a:lnTo>
                  <a:pt x="3371850" y="0"/>
                </a:lnTo>
                <a:lnTo>
                  <a:pt x="450850" y="0"/>
                </a:lnTo>
                <a:lnTo>
                  <a:pt x="0" y="749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reeform 21"/>
          <p:cNvSpPr/>
          <p:nvPr/>
        </p:nvSpPr>
        <p:spPr>
          <a:xfrm>
            <a:off x="3059907" y="2724150"/>
            <a:ext cx="3386138" cy="200025"/>
          </a:xfrm>
          <a:custGeom>
            <a:avLst/>
            <a:gdLst>
              <a:gd name="connsiteX0" fmla="*/ 0 w 3810000"/>
              <a:gd name="connsiteY0" fmla="*/ 749300 h 749300"/>
              <a:gd name="connsiteX1" fmla="*/ 3810000 w 3810000"/>
              <a:gd name="connsiteY1" fmla="*/ 749300 h 749300"/>
              <a:gd name="connsiteX2" fmla="*/ 3371850 w 3810000"/>
              <a:gd name="connsiteY2" fmla="*/ 0 h 749300"/>
              <a:gd name="connsiteX3" fmla="*/ 450850 w 3810000"/>
              <a:gd name="connsiteY3" fmla="*/ 0 h 749300"/>
              <a:gd name="connsiteX4" fmla="*/ 0 w 3810000"/>
              <a:gd name="connsiteY4" fmla="*/ 749300 h 749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0" h="749300">
                <a:moveTo>
                  <a:pt x="0" y="749300"/>
                </a:moveTo>
                <a:lnTo>
                  <a:pt x="3810000" y="749300"/>
                </a:lnTo>
                <a:lnTo>
                  <a:pt x="3371850" y="0"/>
                </a:lnTo>
                <a:lnTo>
                  <a:pt x="450850" y="0"/>
                </a:lnTo>
                <a:lnTo>
                  <a:pt x="0" y="749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Freeform 22"/>
          <p:cNvSpPr/>
          <p:nvPr/>
        </p:nvSpPr>
        <p:spPr>
          <a:xfrm>
            <a:off x="3183732" y="1937147"/>
            <a:ext cx="3386138" cy="200025"/>
          </a:xfrm>
          <a:custGeom>
            <a:avLst/>
            <a:gdLst>
              <a:gd name="connsiteX0" fmla="*/ 0 w 3810000"/>
              <a:gd name="connsiteY0" fmla="*/ 749300 h 749300"/>
              <a:gd name="connsiteX1" fmla="*/ 3810000 w 3810000"/>
              <a:gd name="connsiteY1" fmla="*/ 749300 h 749300"/>
              <a:gd name="connsiteX2" fmla="*/ 3371850 w 3810000"/>
              <a:gd name="connsiteY2" fmla="*/ 0 h 749300"/>
              <a:gd name="connsiteX3" fmla="*/ 450850 w 3810000"/>
              <a:gd name="connsiteY3" fmla="*/ 0 h 749300"/>
              <a:gd name="connsiteX4" fmla="*/ 0 w 3810000"/>
              <a:gd name="connsiteY4" fmla="*/ 749300 h 749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0" h="749300">
                <a:moveTo>
                  <a:pt x="0" y="749300"/>
                </a:moveTo>
                <a:lnTo>
                  <a:pt x="3810000" y="749300"/>
                </a:lnTo>
                <a:lnTo>
                  <a:pt x="3371850" y="0"/>
                </a:lnTo>
                <a:lnTo>
                  <a:pt x="450850" y="0"/>
                </a:lnTo>
                <a:lnTo>
                  <a:pt x="0" y="749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TextBox 24"/>
          <p:cNvSpPr txBox="1"/>
          <p:nvPr/>
        </p:nvSpPr>
        <p:spPr>
          <a:xfrm>
            <a:off x="1430998" y="3687529"/>
            <a:ext cx="1520312" cy="507831"/>
          </a:xfrm>
          <a:prstGeom prst="rect">
            <a:avLst/>
          </a:prstGeom>
          <a:noFill/>
        </p:spPr>
        <p:txBody>
          <a:bodyPr wrap="square" rtlCol="0">
            <a:spAutoFit/>
          </a:bodyPr>
          <a:lstStyle/>
          <a:p>
            <a:pPr algn="r"/>
            <a:r>
              <a:rPr lang="en-US" sz="900" dirty="0"/>
              <a:t>Physiological Needs: empowered team member with a career path</a:t>
            </a:r>
          </a:p>
        </p:txBody>
      </p:sp>
      <p:sp>
        <p:nvSpPr>
          <p:cNvPr id="26" name="TextBox 25"/>
          <p:cNvSpPr txBox="1"/>
          <p:nvPr/>
        </p:nvSpPr>
        <p:spPr>
          <a:xfrm>
            <a:off x="1056889" y="2964305"/>
            <a:ext cx="2428319" cy="507831"/>
          </a:xfrm>
          <a:prstGeom prst="rect">
            <a:avLst/>
          </a:prstGeom>
          <a:noFill/>
        </p:spPr>
        <p:txBody>
          <a:bodyPr wrap="square" rtlCol="0">
            <a:spAutoFit/>
          </a:bodyPr>
          <a:lstStyle/>
          <a:p>
            <a:pPr algn="r"/>
            <a:r>
              <a:rPr lang="en-US" sz="900" dirty="0"/>
              <a:t>Safety Needs:</a:t>
            </a:r>
          </a:p>
          <a:p>
            <a:pPr algn="r"/>
            <a:r>
              <a:rPr lang="en-US" sz="900" dirty="0"/>
              <a:t>protected by easy to understand processes, no </a:t>
            </a:r>
            <a:r>
              <a:rPr lang="en-US" sz="900" dirty="0" err="1"/>
              <a:t>gotcha</a:t>
            </a:r>
            <a:r>
              <a:rPr lang="en-US" sz="900" dirty="0"/>
              <a:t> game or confusion,  </a:t>
            </a:r>
          </a:p>
        </p:txBody>
      </p:sp>
      <p:sp>
        <p:nvSpPr>
          <p:cNvPr id="28" name="TextBox 27"/>
          <p:cNvSpPr txBox="1"/>
          <p:nvPr/>
        </p:nvSpPr>
        <p:spPr>
          <a:xfrm>
            <a:off x="2032753" y="2186016"/>
            <a:ext cx="1837112" cy="369332"/>
          </a:xfrm>
          <a:prstGeom prst="rect">
            <a:avLst/>
          </a:prstGeom>
          <a:noFill/>
        </p:spPr>
        <p:txBody>
          <a:bodyPr wrap="square" rtlCol="0">
            <a:spAutoFit/>
          </a:bodyPr>
          <a:lstStyle/>
          <a:p>
            <a:pPr algn="r"/>
            <a:r>
              <a:rPr lang="en-US" sz="900" dirty="0"/>
              <a:t>Esteem needs:</a:t>
            </a:r>
          </a:p>
          <a:p>
            <a:pPr algn="r"/>
            <a:r>
              <a:rPr lang="en-US" sz="900" dirty="0"/>
              <a:t>trusted and credible</a:t>
            </a:r>
          </a:p>
        </p:txBody>
      </p:sp>
      <p:sp>
        <p:nvSpPr>
          <p:cNvPr id="29" name="Curved Left Arrow 28"/>
          <p:cNvSpPr/>
          <p:nvPr/>
        </p:nvSpPr>
        <p:spPr>
          <a:xfrm rot="10800000">
            <a:off x="6183093" y="2848129"/>
            <a:ext cx="427680" cy="509219"/>
          </a:xfrm>
          <a:prstGeom prst="curvedLeftArrow">
            <a:avLst>
              <a:gd name="adj1" fmla="val 25000"/>
              <a:gd name="adj2" fmla="val 47933"/>
              <a:gd name="adj3" fmla="val 2500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schemeClr val="tx1"/>
              </a:solidFill>
            </a:endParaRPr>
          </a:p>
        </p:txBody>
      </p:sp>
      <p:sp>
        <p:nvSpPr>
          <p:cNvPr id="30" name="Curved Left Arrow 29"/>
          <p:cNvSpPr/>
          <p:nvPr/>
        </p:nvSpPr>
        <p:spPr>
          <a:xfrm>
            <a:off x="7289984" y="2878960"/>
            <a:ext cx="427680" cy="509219"/>
          </a:xfrm>
          <a:prstGeom prst="curvedLef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schemeClr val="tx1"/>
              </a:solidFill>
            </a:endParaRPr>
          </a:p>
        </p:txBody>
      </p:sp>
      <p:sp>
        <p:nvSpPr>
          <p:cNvPr id="31" name="TextBox 30"/>
          <p:cNvSpPr txBox="1"/>
          <p:nvPr/>
        </p:nvSpPr>
        <p:spPr>
          <a:xfrm>
            <a:off x="6018786" y="2250526"/>
            <a:ext cx="948785" cy="415498"/>
          </a:xfrm>
          <a:prstGeom prst="rect">
            <a:avLst/>
          </a:prstGeom>
          <a:noFill/>
        </p:spPr>
        <p:txBody>
          <a:bodyPr wrap="square" rtlCol="0">
            <a:spAutoFit/>
          </a:bodyPr>
          <a:lstStyle/>
          <a:p>
            <a:pPr algn="ctr"/>
            <a:r>
              <a:rPr lang="en-US" sz="1050" dirty="0"/>
              <a:t>Predictable </a:t>
            </a:r>
          </a:p>
          <a:p>
            <a:pPr algn="ctr"/>
            <a:r>
              <a:rPr lang="en-US" sz="1050" dirty="0"/>
              <a:t>Innovation</a:t>
            </a:r>
          </a:p>
        </p:txBody>
      </p:sp>
      <p:sp>
        <p:nvSpPr>
          <p:cNvPr id="35" name="Curved Left Arrow 34"/>
          <p:cNvSpPr/>
          <p:nvPr/>
        </p:nvSpPr>
        <p:spPr>
          <a:xfrm rot="10800000">
            <a:off x="5081651" y="1352788"/>
            <a:ext cx="322517" cy="479225"/>
          </a:xfrm>
          <a:prstGeom prst="curvedLeftArrow">
            <a:avLst>
              <a:gd name="adj1" fmla="val 25000"/>
              <a:gd name="adj2" fmla="val 47933"/>
              <a:gd name="adj3" fmla="val 2500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36" name="Curved Left Arrow 35"/>
          <p:cNvSpPr/>
          <p:nvPr/>
        </p:nvSpPr>
        <p:spPr>
          <a:xfrm>
            <a:off x="6124000" y="1370665"/>
            <a:ext cx="322517" cy="479225"/>
          </a:xfrm>
          <a:prstGeom prst="curvedLef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37" name="TextBox 36"/>
          <p:cNvSpPr txBox="1"/>
          <p:nvPr/>
        </p:nvSpPr>
        <p:spPr>
          <a:xfrm>
            <a:off x="5344183" y="1396192"/>
            <a:ext cx="839804" cy="415498"/>
          </a:xfrm>
          <a:prstGeom prst="rect">
            <a:avLst/>
          </a:prstGeom>
          <a:noFill/>
        </p:spPr>
        <p:txBody>
          <a:bodyPr wrap="square" rtlCol="0">
            <a:spAutoFit/>
          </a:bodyPr>
          <a:lstStyle/>
          <a:p>
            <a:pPr algn="ctr"/>
            <a:r>
              <a:rPr lang="en-US" sz="1050" dirty="0"/>
              <a:t>Disruptive </a:t>
            </a:r>
          </a:p>
          <a:p>
            <a:pPr algn="ctr"/>
            <a:r>
              <a:rPr lang="en-US" sz="1050" dirty="0"/>
              <a:t>Innovation</a:t>
            </a:r>
          </a:p>
        </p:txBody>
      </p:sp>
      <p:sp>
        <p:nvSpPr>
          <p:cNvPr id="17" name="TextBox 16"/>
          <p:cNvSpPr txBox="1"/>
          <p:nvPr/>
        </p:nvSpPr>
        <p:spPr>
          <a:xfrm>
            <a:off x="3869865" y="3005185"/>
            <a:ext cx="1477711" cy="334835"/>
          </a:xfrm>
          <a:prstGeom prst="rect">
            <a:avLst/>
          </a:prstGeom>
          <a:noFill/>
        </p:spPr>
        <p:txBody>
          <a:bodyPr wrap="square" rtlCol="0">
            <a:spAutoFit/>
          </a:bodyPr>
          <a:lstStyle/>
          <a:p>
            <a:pPr algn="ctr"/>
            <a:r>
              <a:rPr lang="en-US" sz="788" dirty="0">
                <a:solidFill>
                  <a:schemeClr val="bg1"/>
                </a:solidFill>
                <a:latin typeface="Proxima Nova Regular"/>
              </a:rPr>
              <a:t>Process definition, Operational Excellence</a:t>
            </a:r>
            <a:endParaRPr lang="en-US" sz="788" dirty="0">
              <a:solidFill>
                <a:schemeClr val="bg1"/>
              </a:solidFill>
            </a:endParaRPr>
          </a:p>
        </p:txBody>
      </p:sp>
      <p:sp>
        <p:nvSpPr>
          <p:cNvPr id="18" name="TextBox 17"/>
          <p:cNvSpPr txBox="1"/>
          <p:nvPr/>
        </p:nvSpPr>
        <p:spPr>
          <a:xfrm>
            <a:off x="3866472" y="3744676"/>
            <a:ext cx="1477711" cy="334835"/>
          </a:xfrm>
          <a:prstGeom prst="rect">
            <a:avLst/>
          </a:prstGeom>
          <a:noFill/>
        </p:spPr>
        <p:txBody>
          <a:bodyPr wrap="square" rtlCol="0">
            <a:spAutoFit/>
          </a:bodyPr>
          <a:lstStyle/>
          <a:p>
            <a:pPr algn="ctr"/>
            <a:r>
              <a:rPr lang="en-US" sz="788" dirty="0">
                <a:solidFill>
                  <a:schemeClr val="bg1"/>
                </a:solidFill>
                <a:latin typeface="Proxima Nova Regular"/>
              </a:rPr>
              <a:t>Skilled, empowered</a:t>
            </a:r>
          </a:p>
          <a:p>
            <a:pPr algn="ctr"/>
            <a:r>
              <a:rPr lang="en-US" sz="788" dirty="0">
                <a:solidFill>
                  <a:schemeClr val="bg1"/>
                </a:solidFill>
                <a:latin typeface="Proxima Nova Regular"/>
              </a:rPr>
              <a:t>Employees</a:t>
            </a:r>
            <a:endParaRPr lang="en-US" sz="788" dirty="0">
              <a:solidFill>
                <a:schemeClr val="bg1"/>
              </a:solidFill>
            </a:endParaRPr>
          </a:p>
        </p:txBody>
      </p:sp>
      <p:sp>
        <p:nvSpPr>
          <p:cNvPr id="21" name="Curved Left Arrow 20"/>
          <p:cNvSpPr/>
          <p:nvPr/>
        </p:nvSpPr>
        <p:spPr>
          <a:xfrm rot="10800000">
            <a:off x="5739568" y="2173272"/>
            <a:ext cx="427680" cy="509219"/>
          </a:xfrm>
          <a:prstGeom prst="curvedLeftArrow">
            <a:avLst>
              <a:gd name="adj1" fmla="val 25000"/>
              <a:gd name="adj2" fmla="val 47933"/>
              <a:gd name="adj3" fmla="val 2500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schemeClr val="tx1"/>
              </a:solidFill>
            </a:endParaRPr>
          </a:p>
        </p:txBody>
      </p:sp>
      <p:sp>
        <p:nvSpPr>
          <p:cNvPr id="27" name="Curved Left Arrow 26"/>
          <p:cNvSpPr/>
          <p:nvPr/>
        </p:nvSpPr>
        <p:spPr>
          <a:xfrm>
            <a:off x="6846459" y="2204102"/>
            <a:ext cx="427680" cy="509219"/>
          </a:xfrm>
          <a:prstGeom prst="curvedLef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solidFill>
                <a:schemeClr val="tx1"/>
              </a:solidFill>
            </a:endParaRPr>
          </a:p>
        </p:txBody>
      </p:sp>
      <p:sp>
        <p:nvSpPr>
          <p:cNvPr id="32" name="TextBox 31"/>
          <p:cNvSpPr txBox="1"/>
          <p:nvPr/>
        </p:nvSpPr>
        <p:spPr>
          <a:xfrm>
            <a:off x="6467703" y="2932396"/>
            <a:ext cx="948785" cy="415498"/>
          </a:xfrm>
          <a:prstGeom prst="rect">
            <a:avLst/>
          </a:prstGeom>
          <a:noFill/>
        </p:spPr>
        <p:txBody>
          <a:bodyPr wrap="square" rtlCol="0">
            <a:spAutoFit/>
          </a:bodyPr>
          <a:lstStyle/>
          <a:p>
            <a:pPr algn="ctr"/>
            <a:r>
              <a:rPr lang="en-US" sz="1050" dirty="0"/>
              <a:t>Incremental </a:t>
            </a:r>
          </a:p>
          <a:p>
            <a:pPr algn="ctr"/>
            <a:r>
              <a:rPr lang="en-US" sz="1050" dirty="0"/>
              <a:t>Innovation</a:t>
            </a:r>
          </a:p>
        </p:txBody>
      </p:sp>
      <p:sp>
        <p:nvSpPr>
          <p:cNvPr id="33" name="TextBox 32"/>
          <p:cNvSpPr txBox="1"/>
          <p:nvPr/>
        </p:nvSpPr>
        <p:spPr>
          <a:xfrm>
            <a:off x="51276" y="335076"/>
            <a:ext cx="9035575" cy="707886"/>
          </a:xfrm>
          <a:prstGeom prst="rect">
            <a:avLst/>
          </a:prstGeom>
          <a:noFill/>
        </p:spPr>
        <p:txBody>
          <a:bodyPr wrap="square" rtlCol="0">
            <a:spAutoFit/>
          </a:bodyPr>
          <a:lstStyle/>
          <a:p>
            <a:pPr algn="ctr"/>
            <a:r>
              <a:rPr lang="en-US" sz="4000" dirty="0"/>
              <a:t>Innovation and Self Actualization</a:t>
            </a:r>
          </a:p>
        </p:txBody>
      </p:sp>
      <p:sp>
        <p:nvSpPr>
          <p:cNvPr id="38" name="TextBox 37"/>
          <p:cNvSpPr txBox="1"/>
          <p:nvPr/>
        </p:nvSpPr>
        <p:spPr>
          <a:xfrm>
            <a:off x="3976020" y="2263180"/>
            <a:ext cx="1477711" cy="334835"/>
          </a:xfrm>
          <a:prstGeom prst="rect">
            <a:avLst/>
          </a:prstGeom>
          <a:noFill/>
        </p:spPr>
        <p:txBody>
          <a:bodyPr wrap="square" rtlCol="0">
            <a:spAutoFit/>
          </a:bodyPr>
          <a:lstStyle/>
          <a:p>
            <a:pPr algn="ctr"/>
            <a:r>
              <a:rPr lang="en-US" sz="788" dirty="0">
                <a:solidFill>
                  <a:schemeClr val="bg1"/>
                </a:solidFill>
              </a:rPr>
              <a:t>Continuous Value Driven </a:t>
            </a:r>
          </a:p>
          <a:p>
            <a:pPr algn="ctr"/>
            <a:r>
              <a:rPr lang="en-US" sz="788" dirty="0">
                <a:solidFill>
                  <a:schemeClr val="bg1"/>
                </a:solidFill>
              </a:rPr>
              <a:t>End User Relationship</a:t>
            </a:r>
          </a:p>
        </p:txBody>
      </p:sp>
      <p:sp>
        <p:nvSpPr>
          <p:cNvPr id="41" name="TextBox 40"/>
          <p:cNvSpPr txBox="1"/>
          <p:nvPr/>
        </p:nvSpPr>
        <p:spPr>
          <a:xfrm>
            <a:off x="2524707" y="1472727"/>
            <a:ext cx="1837112" cy="507831"/>
          </a:xfrm>
          <a:prstGeom prst="rect">
            <a:avLst/>
          </a:prstGeom>
          <a:noFill/>
        </p:spPr>
        <p:txBody>
          <a:bodyPr wrap="square" rtlCol="0">
            <a:spAutoFit/>
          </a:bodyPr>
          <a:lstStyle/>
          <a:p>
            <a:pPr algn="r"/>
            <a:r>
              <a:rPr lang="en-US" sz="900" dirty="0"/>
              <a:t>Self Actualization:</a:t>
            </a:r>
          </a:p>
          <a:p>
            <a:pPr algn="r"/>
            <a:r>
              <a:rPr lang="en-US" sz="900" dirty="0"/>
              <a:t>with focus on mission, </a:t>
            </a:r>
          </a:p>
          <a:p>
            <a:pPr algn="r"/>
            <a:r>
              <a:rPr lang="en-US" sz="900" dirty="0" smtClean="0"/>
              <a:t>creatively </a:t>
            </a:r>
            <a:r>
              <a:rPr lang="en-US" sz="900" dirty="0"/>
              <a:t>achieving great goals</a:t>
            </a:r>
          </a:p>
        </p:txBody>
      </p:sp>
      <p:sp>
        <p:nvSpPr>
          <p:cNvPr id="42" name="TextBox 41"/>
          <p:cNvSpPr txBox="1"/>
          <p:nvPr/>
        </p:nvSpPr>
        <p:spPr>
          <a:xfrm>
            <a:off x="6478441" y="3720910"/>
            <a:ext cx="948785" cy="253916"/>
          </a:xfrm>
          <a:prstGeom prst="rect">
            <a:avLst/>
          </a:prstGeom>
          <a:noFill/>
        </p:spPr>
        <p:txBody>
          <a:bodyPr wrap="square" rtlCol="0">
            <a:spAutoFit/>
          </a:bodyPr>
          <a:lstStyle/>
          <a:p>
            <a:pPr algn="ctr"/>
            <a:r>
              <a:rPr lang="en-US" sz="1050" dirty="0"/>
              <a:t>Chaos</a:t>
            </a:r>
          </a:p>
        </p:txBody>
      </p:sp>
      <p:pic>
        <p:nvPicPr>
          <p:cNvPr id="34" name="Picture 4" descr="Image result for Image ne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6339" y="4571686"/>
            <a:ext cx="6096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9359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b="1" dirty="0" err="1" smtClean="0">
                <a:effectLst>
                  <a:outerShdw blurRad="38100" dist="38100" dir="2700000" algn="tl">
                    <a:srgbClr val="000000">
                      <a:alpha val="43137"/>
                    </a:srgbClr>
                  </a:outerShdw>
                </a:effectLst>
              </a:rPr>
              <a:t>CITx</a:t>
            </a:r>
            <a:r>
              <a:rPr lang="en-US" b="1" dirty="0">
                <a:effectLst>
                  <a:outerShdw blurRad="38100" dist="38100" dir="2700000" algn="tl">
                    <a:srgbClr val="000000">
                      <a:alpha val="43137"/>
                    </a:srgbClr>
                  </a:outerShdw>
                </a:effectLst>
              </a:rPr>
              <a:t> Spring 2018</a:t>
            </a:r>
          </a:p>
        </p:txBody>
      </p:sp>
      <p:sp>
        <p:nvSpPr>
          <p:cNvPr id="3" name="Content Placeholder 2"/>
          <p:cNvSpPr>
            <a:spLocks noGrp="1"/>
          </p:cNvSpPr>
          <p:nvPr>
            <p:ph idx="1"/>
          </p:nvPr>
        </p:nvSpPr>
        <p:spPr/>
        <p:txBody>
          <a:bodyPr>
            <a:normAutofit lnSpcReduction="10000"/>
          </a:bodyPr>
          <a:lstStyle/>
          <a:p>
            <a:pPr marL="0" indent="0" algn="ctr">
              <a:buNone/>
            </a:pPr>
            <a:r>
              <a:rPr lang="en-US" b="1" dirty="0" smtClean="0"/>
              <a:t>CIT Awards – presented in August</a:t>
            </a:r>
          </a:p>
          <a:p>
            <a:pPr marL="0" indent="0" algn="ctr">
              <a:buNone/>
            </a:pPr>
            <a:r>
              <a:rPr lang="en-US" dirty="0" smtClean="0"/>
              <a:t>Full-Time Award - $1,000, Student Award - $500</a:t>
            </a:r>
          </a:p>
          <a:p>
            <a:pPr marL="0" indent="0" algn="ctr">
              <a:buNone/>
            </a:pPr>
            <a:r>
              <a:rPr lang="en-US" dirty="0" smtClean="0"/>
              <a:t>put towards professional development</a:t>
            </a:r>
          </a:p>
          <a:p>
            <a:pPr marL="0" indent="0" algn="ctr">
              <a:buNone/>
            </a:pPr>
            <a:r>
              <a:rPr lang="en-US" dirty="0" smtClean="0"/>
              <a:t>link was live at Noon today</a:t>
            </a:r>
          </a:p>
          <a:p>
            <a:pPr marL="0" indent="0" algn="ctr">
              <a:buNone/>
            </a:pPr>
            <a:r>
              <a:rPr lang="en-US" dirty="0" smtClean="0"/>
              <a:t>Thanks to Charley, Mark, and Rob for the support</a:t>
            </a:r>
            <a:endParaRPr lang="en-US"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image microsoft team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029" y="4179919"/>
            <a:ext cx="490311" cy="490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24799" y="4299449"/>
            <a:ext cx="1088571" cy="276999"/>
          </a:xfrm>
          <a:prstGeom prst="rect">
            <a:avLst/>
          </a:prstGeom>
          <a:noFill/>
        </p:spPr>
        <p:txBody>
          <a:bodyPr wrap="square" rtlCol="0">
            <a:spAutoFit/>
          </a:bodyPr>
          <a:lstStyle/>
          <a:p>
            <a:r>
              <a:rPr lang="en-US" sz="1200" dirty="0" err="1" smtClean="0"/>
              <a:t>RoF</a:t>
            </a:r>
            <a:r>
              <a:rPr lang="en-US" sz="1200" dirty="0" smtClean="0"/>
              <a:t> Channels</a:t>
            </a:r>
            <a:endParaRPr lang="en-US" sz="1200" dirty="0"/>
          </a:p>
        </p:txBody>
      </p:sp>
    </p:spTree>
    <p:extLst>
      <p:ext uri="{BB962C8B-B14F-4D97-AF65-F5344CB8AC3E}">
        <p14:creationId xmlns:p14="http://schemas.microsoft.com/office/powerpoint/2010/main" val="37240402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lstStyle/>
          <a:p>
            <a:r>
              <a:rPr lang="en-US" b="1" dirty="0" err="1" smtClean="0">
                <a:effectLst>
                  <a:outerShdw blurRad="38100" dist="38100" dir="2700000" algn="tl">
                    <a:srgbClr val="000000">
                      <a:alpha val="43137"/>
                    </a:srgbClr>
                  </a:outerShdw>
                </a:effectLst>
              </a:rPr>
              <a:t>CITx</a:t>
            </a:r>
            <a:r>
              <a:rPr lang="en-US" b="1" dirty="0" smtClean="0">
                <a:effectLst>
                  <a:outerShdw blurRad="38100" dist="38100" dir="2700000" algn="tl">
                    <a:srgbClr val="000000">
                      <a:alpha val="43137"/>
                    </a:srgbClr>
                  </a:outerShdw>
                </a:effectLst>
              </a:rPr>
              <a:t> Spring 2018</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85000" lnSpcReduction="20000"/>
          </a:bodyPr>
          <a:lstStyle/>
          <a:p>
            <a:pPr marL="0" indent="0">
              <a:buNone/>
            </a:pPr>
            <a:r>
              <a:rPr lang="en-US" b="1" dirty="0" smtClean="0"/>
              <a:t>Redbirds of a Feather Sessions</a:t>
            </a:r>
          </a:p>
          <a:p>
            <a:pPr lvl="1" fontAlgn="ctr"/>
            <a:r>
              <a:rPr lang="en-US" dirty="0"/>
              <a:t>Standard Operating Environment for Endpoints</a:t>
            </a:r>
          </a:p>
          <a:p>
            <a:pPr lvl="2" fontAlgn="ctr"/>
            <a:r>
              <a:rPr lang="en-US" dirty="0"/>
              <a:t>Dan Taube in 131</a:t>
            </a:r>
          </a:p>
          <a:p>
            <a:pPr lvl="1" fontAlgn="ctr"/>
            <a:r>
              <a:rPr lang="en-US" dirty="0"/>
              <a:t>Service/Infrastructure Monitoring</a:t>
            </a:r>
          </a:p>
          <a:p>
            <a:pPr lvl="2" fontAlgn="ctr"/>
            <a:r>
              <a:rPr lang="en-US" dirty="0"/>
              <a:t>Time Walsh in 150</a:t>
            </a:r>
          </a:p>
          <a:p>
            <a:pPr lvl="1" fontAlgn="ctr"/>
            <a:r>
              <a:rPr lang="en-US" dirty="0"/>
              <a:t>Growing your IT Career</a:t>
            </a:r>
          </a:p>
          <a:p>
            <a:pPr lvl="2" fontAlgn="ctr"/>
            <a:r>
              <a:rPr lang="en-US" dirty="0"/>
              <a:t>Dean Plumadore </a:t>
            </a:r>
            <a:r>
              <a:rPr lang="en-US" dirty="0" smtClean="0"/>
              <a:t>in 148</a:t>
            </a:r>
            <a:endParaRPr lang="en-US" dirty="0"/>
          </a:p>
          <a:p>
            <a:pPr lvl="1" fontAlgn="ctr"/>
            <a:r>
              <a:rPr lang="en-US" dirty="0"/>
              <a:t>Useful Bots for MS Teams</a:t>
            </a:r>
          </a:p>
          <a:p>
            <a:pPr lvl="2" fontAlgn="ctr"/>
            <a:r>
              <a:rPr lang="en-US" dirty="0"/>
              <a:t>Nathan Stien in 149</a:t>
            </a:r>
          </a:p>
          <a:p>
            <a:pPr lvl="1"/>
            <a:endParaRPr lang="en-US"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image microsoft team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029" y="4179919"/>
            <a:ext cx="490311" cy="490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24799" y="4299449"/>
            <a:ext cx="1088571" cy="276999"/>
          </a:xfrm>
          <a:prstGeom prst="rect">
            <a:avLst/>
          </a:prstGeom>
          <a:noFill/>
        </p:spPr>
        <p:txBody>
          <a:bodyPr wrap="square" rtlCol="0">
            <a:spAutoFit/>
          </a:bodyPr>
          <a:lstStyle/>
          <a:p>
            <a:r>
              <a:rPr lang="en-US" sz="1200" dirty="0" err="1" smtClean="0"/>
              <a:t>RoF</a:t>
            </a:r>
            <a:r>
              <a:rPr lang="en-US" sz="1200" dirty="0" smtClean="0"/>
              <a:t> Channels</a:t>
            </a:r>
            <a:endParaRPr lang="en-US" sz="1200" dirty="0"/>
          </a:p>
        </p:txBody>
      </p:sp>
    </p:spTree>
    <p:extLst>
      <p:ext uri="{BB962C8B-B14F-4D97-AF65-F5344CB8AC3E}">
        <p14:creationId xmlns:p14="http://schemas.microsoft.com/office/powerpoint/2010/main" val="18958489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457200" y="205978"/>
            <a:ext cx="8229600" cy="769427"/>
          </a:xfrm>
        </p:spPr>
        <p:txBody>
          <a:bodyPr>
            <a:normAutofit/>
          </a:bodyPr>
          <a:lstStyle/>
          <a:p>
            <a:r>
              <a:rPr lang="en-US" b="1" dirty="0" err="1" smtClean="0">
                <a:effectLst>
                  <a:outerShdw blurRad="38100" dist="38100" dir="2700000" algn="tl">
                    <a:srgbClr val="000000">
                      <a:alpha val="43137"/>
                    </a:srgbClr>
                  </a:outerShdw>
                </a:effectLst>
              </a:rPr>
              <a:t>CITx</a:t>
            </a:r>
            <a:r>
              <a:rPr lang="en-US" b="1" dirty="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Spring 2018</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Thank you to the</a:t>
            </a:r>
          </a:p>
          <a:p>
            <a:pPr marL="0" indent="0" algn="ctr">
              <a:buNone/>
            </a:pPr>
            <a:r>
              <a:rPr lang="en-US" dirty="0" smtClean="0"/>
              <a:t>CIT Planning Group</a:t>
            </a:r>
          </a:p>
          <a:p>
            <a:pPr marL="0" indent="0" algn="ctr">
              <a:buNone/>
            </a:pPr>
            <a:r>
              <a:rPr lang="en-US" dirty="0" smtClean="0"/>
              <a:t>Carla, Paul, Jeff, Liam, Tyler, Bill, and I</a:t>
            </a:r>
            <a:endParaRPr lang="en-US"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image microsoft team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029" y="4179919"/>
            <a:ext cx="490311" cy="490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24799" y="4299449"/>
            <a:ext cx="1088571" cy="276999"/>
          </a:xfrm>
          <a:prstGeom prst="rect">
            <a:avLst/>
          </a:prstGeom>
          <a:noFill/>
        </p:spPr>
        <p:txBody>
          <a:bodyPr wrap="square" rtlCol="0">
            <a:spAutoFit/>
          </a:bodyPr>
          <a:lstStyle/>
          <a:p>
            <a:r>
              <a:rPr lang="en-US" sz="1200" dirty="0" err="1" smtClean="0"/>
              <a:t>RoF</a:t>
            </a:r>
            <a:r>
              <a:rPr lang="en-US" sz="1200" dirty="0" smtClean="0"/>
              <a:t> Channels</a:t>
            </a:r>
            <a:endParaRPr lang="en-US" sz="1200" dirty="0"/>
          </a:p>
        </p:txBody>
      </p:sp>
    </p:spTree>
    <p:extLst>
      <p:ext uri="{BB962C8B-B14F-4D97-AF65-F5344CB8AC3E}">
        <p14:creationId xmlns:p14="http://schemas.microsoft.com/office/powerpoint/2010/main" val="17742525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a:xfrm>
            <a:off x="457200" y="205978"/>
            <a:ext cx="8229600" cy="769427"/>
          </a:xfrm>
        </p:spPr>
        <p:txBody>
          <a:bodyPr>
            <a:normAutofit/>
          </a:bodyPr>
          <a:lstStyle/>
          <a:p>
            <a:r>
              <a:rPr lang="en-US" b="1" dirty="0" err="1" smtClean="0">
                <a:effectLst>
                  <a:outerShdw blurRad="38100" dist="38100" dir="2700000" algn="tl">
                    <a:srgbClr val="000000">
                      <a:alpha val="43137"/>
                    </a:srgbClr>
                  </a:outerShdw>
                </a:effectLst>
              </a:rPr>
              <a:t>CITx</a:t>
            </a:r>
            <a:r>
              <a:rPr lang="en-US" b="1" dirty="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Spring 2018</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Thank you for coming</a:t>
            </a:r>
          </a:p>
          <a:p>
            <a:pPr marL="0" indent="0" algn="ctr">
              <a:buNone/>
            </a:pPr>
            <a:r>
              <a:rPr lang="en-US" dirty="0" smtClean="0"/>
              <a:t>Would you like to join the CIT Planning Group?</a:t>
            </a:r>
          </a:p>
          <a:p>
            <a:pPr marL="0" indent="0" algn="ctr">
              <a:buNone/>
            </a:pPr>
            <a:r>
              <a:rPr lang="en-US" dirty="0" smtClean="0"/>
              <a:t>Go have a cookie…….</a:t>
            </a:r>
            <a:endParaRPr lang="en-US"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image microsoft team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029" y="4179919"/>
            <a:ext cx="490311" cy="490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24799" y="4299449"/>
            <a:ext cx="1088571" cy="276999"/>
          </a:xfrm>
          <a:prstGeom prst="rect">
            <a:avLst/>
          </a:prstGeom>
          <a:noFill/>
        </p:spPr>
        <p:txBody>
          <a:bodyPr wrap="square" rtlCol="0">
            <a:spAutoFit/>
          </a:bodyPr>
          <a:lstStyle/>
          <a:p>
            <a:r>
              <a:rPr lang="en-US" sz="1200" dirty="0" err="1" smtClean="0"/>
              <a:t>RoF</a:t>
            </a:r>
            <a:r>
              <a:rPr lang="en-US" sz="1200" dirty="0" smtClean="0"/>
              <a:t> Channels</a:t>
            </a:r>
            <a:endParaRPr lang="en-US" sz="1200" dirty="0"/>
          </a:p>
        </p:txBody>
      </p:sp>
      <p:pic>
        <p:nvPicPr>
          <p:cNvPr id="9" name="Picture 4" descr="Image result for Image nex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6339" y="4571686"/>
            <a:ext cx="609600" cy="457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084286" y="3634923"/>
            <a:ext cx="2969623" cy="369332"/>
          </a:xfrm>
          <a:prstGeom prst="rect">
            <a:avLst/>
          </a:prstGeom>
          <a:noFill/>
        </p:spPr>
        <p:txBody>
          <a:bodyPr wrap="square" rtlCol="0">
            <a:spAutoFit/>
          </a:bodyPr>
          <a:lstStyle/>
          <a:p>
            <a:r>
              <a:rPr lang="en-US" dirty="0" smtClean="0"/>
              <a:t>Email: isucit@illinoisstate.edu</a:t>
            </a:r>
            <a:endParaRPr lang="en-US" dirty="0"/>
          </a:p>
        </p:txBody>
      </p:sp>
    </p:spTree>
    <p:extLst>
      <p:ext uri="{BB962C8B-B14F-4D97-AF65-F5344CB8AC3E}">
        <p14:creationId xmlns:p14="http://schemas.microsoft.com/office/powerpoint/2010/main" val="30392712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d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3" name="TextBox 2"/>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5" name="Picture 6" descr="Image result for image twitter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image microsoft team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029" y="4179919"/>
            <a:ext cx="490311" cy="4903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924799" y="4299449"/>
            <a:ext cx="1088571" cy="276999"/>
          </a:xfrm>
          <a:prstGeom prst="rect">
            <a:avLst/>
          </a:prstGeom>
          <a:noFill/>
        </p:spPr>
        <p:txBody>
          <a:bodyPr wrap="square" rtlCol="0">
            <a:spAutoFit/>
          </a:bodyPr>
          <a:lstStyle/>
          <a:p>
            <a:r>
              <a:rPr lang="en-US" sz="1200" dirty="0" err="1" smtClean="0"/>
              <a:t>RoF</a:t>
            </a:r>
            <a:r>
              <a:rPr lang="en-US" sz="1200" dirty="0" smtClean="0"/>
              <a:t> Channels</a:t>
            </a:r>
            <a:endParaRPr lang="en-US" sz="1200" dirty="0"/>
          </a:p>
        </p:txBody>
      </p:sp>
      <p:sp>
        <p:nvSpPr>
          <p:cNvPr id="8" name="TextBox 7"/>
          <p:cNvSpPr txBox="1"/>
          <p:nvPr/>
        </p:nvSpPr>
        <p:spPr>
          <a:xfrm>
            <a:off x="940525" y="4327023"/>
            <a:ext cx="2969623" cy="369332"/>
          </a:xfrm>
          <a:prstGeom prst="rect">
            <a:avLst/>
          </a:prstGeom>
          <a:noFill/>
        </p:spPr>
        <p:txBody>
          <a:bodyPr wrap="square" rtlCol="0">
            <a:spAutoFit/>
          </a:bodyPr>
          <a:lstStyle/>
          <a:p>
            <a:r>
              <a:rPr lang="en-US" dirty="0" smtClean="0">
                <a:solidFill>
                  <a:schemeClr val="bg1"/>
                </a:solidFill>
              </a:rPr>
              <a:t>Email: isucit@illinoisstate.edu</a:t>
            </a:r>
            <a:endParaRPr lang="en-US" dirty="0">
              <a:solidFill>
                <a:schemeClr val="bg1"/>
              </a:solidFill>
            </a:endParaRPr>
          </a:p>
        </p:txBody>
      </p:sp>
    </p:spTree>
    <p:extLst>
      <p:ext uri="{BB962C8B-B14F-4D97-AF65-F5344CB8AC3E}">
        <p14:creationId xmlns:p14="http://schemas.microsoft.com/office/powerpoint/2010/main" val="424259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5" name="Title 4"/>
          <p:cNvSpPr>
            <a:spLocks noGrp="1"/>
          </p:cNvSpPr>
          <p:nvPr>
            <p:ph type="title"/>
          </p:nvPr>
        </p:nvSpPr>
        <p:spPr/>
        <p:txBody>
          <a:bodyPr/>
          <a:lstStyle/>
          <a:p>
            <a:r>
              <a:rPr lang="en-US" dirty="0" smtClean="0"/>
              <a:t>ITSM Updates</a:t>
            </a:r>
            <a:endParaRPr lang="en-US" dirty="0"/>
          </a:p>
        </p:txBody>
      </p:sp>
      <p:sp>
        <p:nvSpPr>
          <p:cNvPr id="6" name="Content Placeholder 5"/>
          <p:cNvSpPr>
            <a:spLocks noGrp="1"/>
          </p:cNvSpPr>
          <p:nvPr>
            <p:ph idx="1"/>
          </p:nvPr>
        </p:nvSpPr>
        <p:spPr/>
        <p:txBody>
          <a:bodyPr/>
          <a:lstStyle/>
          <a:p>
            <a:r>
              <a:rPr lang="en-US" dirty="0" smtClean="0"/>
              <a:t>IT Help 2.0 </a:t>
            </a:r>
          </a:p>
          <a:p>
            <a:pPr lvl="1"/>
            <a:r>
              <a:rPr lang="en-US" dirty="0" smtClean="0"/>
              <a:t>Working group developing recommendations focused on the IT Help user experience</a:t>
            </a:r>
          </a:p>
          <a:p>
            <a:pPr lvl="1"/>
            <a:r>
              <a:rPr lang="en-US" dirty="0" smtClean="0"/>
              <a:t>Simplify and streamline</a:t>
            </a:r>
          </a:p>
          <a:p>
            <a:pPr lvl="1"/>
            <a:r>
              <a:rPr lang="en-US" dirty="0" smtClean="0"/>
              <a:t>Integrations will be key</a:t>
            </a:r>
          </a:p>
          <a:p>
            <a:pPr lvl="1"/>
            <a:r>
              <a:rPr lang="en-US" dirty="0" smtClean="0"/>
              <a:t>Tentative implementation Fall 2018</a:t>
            </a:r>
            <a:endParaRPr lang="en-US" dirty="0"/>
          </a:p>
        </p:txBody>
      </p:sp>
      <p:pic>
        <p:nvPicPr>
          <p:cNvPr id="7" name="Picture 4" descr="Image result for Image ne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6339" y="4571686"/>
            <a:ext cx="6096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2880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sp>
        <p:nvSpPr>
          <p:cNvPr id="2" name="Title 1"/>
          <p:cNvSpPr>
            <a:spLocks noGrp="1"/>
          </p:cNvSpPr>
          <p:nvPr>
            <p:ph type="title"/>
          </p:nvPr>
        </p:nvSpPr>
        <p:spPr/>
        <p:txBody>
          <a:bodyPr>
            <a:normAutofit fontScale="90000"/>
          </a:bodyPr>
          <a:lstStyle/>
          <a:p>
            <a:r>
              <a:rPr lang="en-US" dirty="0" smtClean="0"/>
              <a:t>Web and Interactive Communications</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r>
              <a:rPr lang="en-US" dirty="0" smtClean="0"/>
              <a:t>Arturo Ramirez</a:t>
            </a:r>
          </a:p>
          <a:p>
            <a:pPr marL="0" indent="0" algn="ctr">
              <a:buNone/>
            </a:pPr>
            <a:r>
              <a:rPr lang="en-US" dirty="0" smtClean="0"/>
              <a:t>Director</a:t>
            </a:r>
            <a:endParaRPr lang="en-US" dirty="0"/>
          </a:p>
        </p:txBody>
      </p:sp>
      <p:sp>
        <p:nvSpPr>
          <p:cNvPr id="5" name="TextBox 4"/>
          <p:cNvSpPr txBox="1"/>
          <p:nvPr/>
        </p:nvSpPr>
        <p:spPr>
          <a:xfrm>
            <a:off x="7942213" y="4617977"/>
            <a:ext cx="696685" cy="276999"/>
          </a:xfrm>
          <a:prstGeom prst="rect">
            <a:avLst/>
          </a:prstGeom>
          <a:noFill/>
        </p:spPr>
        <p:txBody>
          <a:bodyPr wrap="square" rtlCol="0">
            <a:spAutoFit/>
          </a:bodyPr>
          <a:lstStyle/>
          <a:p>
            <a:r>
              <a:rPr lang="en-US" sz="1200" dirty="0" smtClean="0"/>
              <a:t>#ISUCIT</a:t>
            </a:r>
            <a:endParaRPr lang="en-US" sz="1200" dirty="0"/>
          </a:p>
        </p:txBody>
      </p:sp>
      <p:pic>
        <p:nvPicPr>
          <p:cNvPr id="6" name="Picture 6" descr="Image result for image twitter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817" y="4583141"/>
            <a:ext cx="369332" cy="369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image microsoft teams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029" y="4179919"/>
            <a:ext cx="490311" cy="4903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24799" y="4299449"/>
            <a:ext cx="1088571" cy="276999"/>
          </a:xfrm>
          <a:prstGeom prst="rect">
            <a:avLst/>
          </a:prstGeom>
          <a:noFill/>
        </p:spPr>
        <p:txBody>
          <a:bodyPr wrap="square" rtlCol="0">
            <a:spAutoFit/>
          </a:bodyPr>
          <a:lstStyle/>
          <a:p>
            <a:r>
              <a:rPr lang="en-US" sz="1200" dirty="0" err="1" smtClean="0"/>
              <a:t>RoF</a:t>
            </a:r>
            <a:r>
              <a:rPr lang="en-US" sz="1200" dirty="0" smtClean="0"/>
              <a:t> Channels</a:t>
            </a:r>
            <a:endParaRPr lang="en-US" sz="1200" dirty="0"/>
          </a:p>
        </p:txBody>
      </p:sp>
    </p:spTree>
    <p:extLst>
      <p:ext uri="{BB962C8B-B14F-4D97-AF65-F5344CB8AC3E}">
        <p14:creationId xmlns:p14="http://schemas.microsoft.com/office/powerpoint/2010/main" val="14973021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8197" cy="5143500"/>
          </a:xfrm>
          <a:prstGeom prst="rect">
            <a:avLst/>
          </a:prstGeom>
        </p:spPr>
      </p:pic>
      <p:pic>
        <p:nvPicPr>
          <p:cNvPr id="2" name="Picture 1"/>
          <p:cNvPicPr>
            <a:picLocks noChangeAspect="1"/>
          </p:cNvPicPr>
          <p:nvPr/>
        </p:nvPicPr>
        <p:blipFill>
          <a:blip r:embed="rId3"/>
          <a:stretch>
            <a:fillRect/>
          </a:stretch>
        </p:blipFill>
        <p:spPr>
          <a:xfrm>
            <a:off x="3200400" y="107015"/>
            <a:ext cx="5839026" cy="4929470"/>
          </a:xfrm>
          <a:prstGeom prst="rect">
            <a:avLst/>
          </a:prstGeom>
        </p:spPr>
      </p:pic>
      <p:sp>
        <p:nvSpPr>
          <p:cNvPr id="3" name="TextBox 2"/>
          <p:cNvSpPr txBox="1"/>
          <p:nvPr/>
        </p:nvSpPr>
        <p:spPr>
          <a:xfrm>
            <a:off x="215721" y="251138"/>
            <a:ext cx="2768958" cy="369332"/>
          </a:xfrm>
          <a:prstGeom prst="rect">
            <a:avLst/>
          </a:prstGeom>
          <a:noFill/>
        </p:spPr>
        <p:txBody>
          <a:bodyPr wrap="square" rtlCol="0">
            <a:spAutoFit/>
          </a:bodyPr>
          <a:lstStyle/>
          <a:p>
            <a:r>
              <a:rPr lang="en-US" b="1" dirty="0" smtClean="0"/>
              <a:t>New University Homepage </a:t>
            </a:r>
          </a:p>
        </p:txBody>
      </p:sp>
    </p:spTree>
    <p:extLst>
      <p:ext uri="{BB962C8B-B14F-4D97-AF65-F5344CB8AC3E}">
        <p14:creationId xmlns:p14="http://schemas.microsoft.com/office/powerpoint/2010/main" val="19215249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TotalTime>
  <Words>1676</Words>
  <Application>Microsoft Office PowerPoint</Application>
  <PresentationFormat>On-screen Show (16:9)</PresentationFormat>
  <Paragraphs>454</Paragraphs>
  <Slides>69</Slides>
  <Notes>38</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75" baseType="lpstr">
      <vt:lpstr>ＭＳ Ｐゴシック</vt:lpstr>
      <vt:lpstr>Arial</vt:lpstr>
      <vt:lpstr>Calibri</vt:lpstr>
      <vt:lpstr>Proxima Nova Regular</vt:lpstr>
      <vt:lpstr>Office Theme</vt:lpstr>
      <vt:lpstr>Acrobat Document</vt:lpstr>
      <vt:lpstr>PowerPoint Presentation</vt:lpstr>
      <vt:lpstr>Welcome to CITx Spring 2018</vt:lpstr>
      <vt:lpstr>Welcome to CITx Spring 2018</vt:lpstr>
      <vt:lpstr>Spring CITx - Keynote</vt:lpstr>
      <vt:lpstr>AT – Client Services</vt:lpstr>
      <vt:lpstr>ITSM Updates</vt:lpstr>
      <vt:lpstr>ITSM Updates</vt:lpstr>
      <vt:lpstr>Web and Interactive Communications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 - ION</vt:lpstr>
      <vt:lpstr>ION – End User Experience</vt:lpstr>
      <vt:lpstr>ION – Server &amp; Storage Management</vt:lpstr>
      <vt:lpstr>ION – Utilization Showback</vt:lpstr>
      <vt:lpstr>ION – Utilization Showback</vt:lpstr>
      <vt:lpstr>ION – Utilization Showback</vt:lpstr>
      <vt:lpstr>ION – O365 Groups/Teams</vt:lpstr>
      <vt:lpstr>CITx Spring 2018</vt:lpstr>
      <vt:lpstr>CITx Spring 2018</vt:lpstr>
      <vt:lpstr>CITx Spring 2018</vt:lpstr>
      <vt:lpstr>CITx Spring 2018</vt:lpstr>
      <vt:lpstr>Learning Spaces &amp; AV Technology</vt:lpstr>
      <vt:lpstr>LSAVT</vt:lpstr>
      <vt:lpstr>LSAVT</vt:lpstr>
      <vt:lpstr>Center for Teaching Learning and Technology</vt:lpstr>
      <vt:lpstr>ReggieNet</vt:lpstr>
      <vt:lpstr>ReggieNet</vt:lpstr>
      <vt:lpstr>AT – Business Office</vt:lpstr>
      <vt:lpstr>Gartner will be renewed!</vt:lpstr>
      <vt:lpstr>Student Technology Support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 – Information Security Office</vt:lpstr>
      <vt:lpstr>Information Security Office</vt:lpstr>
      <vt:lpstr>CITx Spring 2018</vt:lpstr>
      <vt:lpstr>AT – Enterprise Data and Analytics</vt:lpstr>
      <vt:lpstr>Data &amp; Analysis Collaboration</vt:lpstr>
      <vt:lpstr>Academic Technology</vt:lpstr>
      <vt:lpstr>PowerPoint Presentation</vt:lpstr>
      <vt:lpstr>AT – Application Services</vt:lpstr>
      <vt:lpstr>PowerPoint Presentation</vt:lpstr>
      <vt:lpstr>Milner Library</vt:lpstr>
      <vt:lpstr>Ready Record Studio</vt:lpstr>
      <vt:lpstr>3D Printing - PaaS</vt:lpstr>
      <vt:lpstr>3D PaaS - Summer Pilot</vt:lpstr>
      <vt:lpstr>Administrative Technology</vt:lpstr>
      <vt:lpstr>Four Perspectives on Innovation</vt:lpstr>
      <vt:lpstr>PowerPoint Presentation</vt:lpstr>
      <vt:lpstr>PowerPoint Presentation</vt:lpstr>
      <vt:lpstr>PowerPoint Presentation</vt:lpstr>
      <vt:lpstr>PowerPoint Presentation</vt:lpstr>
      <vt:lpstr>PowerPoint Presentation</vt:lpstr>
      <vt:lpstr>CITx Spring 2018</vt:lpstr>
      <vt:lpstr>CITx Spring 2018</vt:lpstr>
      <vt:lpstr>CITx Spring 2018</vt:lpstr>
      <vt:lpstr>CITx Spring 2018</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Derek</dc:creator>
  <cp:lastModifiedBy>Dean Plumadore</cp:lastModifiedBy>
  <cp:revision>35</cp:revision>
  <dcterms:created xsi:type="dcterms:W3CDTF">2016-07-01T14:13:07Z</dcterms:created>
  <dcterms:modified xsi:type="dcterms:W3CDTF">2018-04-13T15:51:30Z</dcterms:modified>
</cp:coreProperties>
</file>