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7" r:id="rId3"/>
    <p:sldId id="258" r:id="rId4"/>
    <p:sldId id="305" r:id="rId5"/>
    <p:sldId id="306" r:id="rId6"/>
    <p:sldId id="307" r:id="rId7"/>
    <p:sldId id="308" r:id="rId8"/>
    <p:sldId id="309" r:id="rId9"/>
    <p:sldId id="310" r:id="rId10"/>
    <p:sldId id="311" r:id="rId11"/>
    <p:sldId id="312" r:id="rId12"/>
    <p:sldId id="313" r:id="rId13"/>
    <p:sldId id="314" r:id="rId14"/>
    <p:sldId id="315" r:id="rId15"/>
    <p:sldId id="282" r:id="rId16"/>
    <p:sldId id="283" r:id="rId17"/>
    <p:sldId id="264" r:id="rId18"/>
    <p:sldId id="265" r:id="rId19"/>
    <p:sldId id="266" r:id="rId20"/>
    <p:sldId id="267" r:id="rId21"/>
    <p:sldId id="268" r:id="rId22"/>
    <p:sldId id="269" r:id="rId23"/>
    <p:sldId id="270" r:id="rId24"/>
    <p:sldId id="271" r:id="rId25"/>
    <p:sldId id="272" r:id="rId26"/>
    <p:sldId id="273" r:id="rId27"/>
    <p:sldId id="274" r:id="rId28"/>
    <p:sldId id="262" r:id="rId29"/>
    <p:sldId id="290" r:id="rId30"/>
    <p:sldId id="291" r:id="rId31"/>
    <p:sldId id="263" r:id="rId32"/>
    <p:sldId id="289" r:id="rId33"/>
    <p:sldId id="275" r:id="rId34"/>
    <p:sldId id="284" r:id="rId35"/>
    <p:sldId id="285" r:id="rId36"/>
    <p:sldId id="286" r:id="rId37"/>
    <p:sldId id="281" r:id="rId38"/>
    <p:sldId id="316" r:id="rId39"/>
    <p:sldId id="317" r:id="rId40"/>
    <p:sldId id="318" r:id="rId41"/>
    <p:sldId id="319" r:id="rId42"/>
    <p:sldId id="287" r:id="rId43"/>
    <p:sldId id="259"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28" autoAdjust="0"/>
  </p:normalViewPr>
  <p:slideViewPr>
    <p:cSldViewPr snapToGrid="0" snapToObjects="1">
      <p:cViewPr varScale="1">
        <p:scale>
          <a:sx n="137" d="100"/>
          <a:sy n="137" d="100"/>
        </p:scale>
        <p:origin x="864" y="11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802BB-F095-40D9-9E5A-7377E23D8E59}" type="datetimeFigureOut">
              <a:rPr lang="en-US" smtClean="0"/>
              <a:t>3/14/2017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8F51C-C006-4FFC-92EE-776C0CD4B641}" type="slidenum">
              <a:rPr lang="en-US" smtClean="0"/>
              <a:t>‹#›</a:t>
            </a:fld>
            <a:endParaRPr lang="en-US"/>
          </a:p>
        </p:txBody>
      </p:sp>
    </p:spTree>
    <p:extLst>
      <p:ext uri="{BB962C8B-B14F-4D97-AF65-F5344CB8AC3E}">
        <p14:creationId xmlns:p14="http://schemas.microsoft.com/office/powerpoint/2010/main" val="109228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8F51C-C006-4FFC-92EE-776C0CD4B641}" type="slidenum">
              <a:rPr lang="en-US" smtClean="0"/>
              <a:t>15</a:t>
            </a:fld>
            <a:endParaRPr lang="en-US"/>
          </a:p>
        </p:txBody>
      </p:sp>
    </p:spTree>
    <p:extLst>
      <p:ext uri="{BB962C8B-B14F-4D97-AF65-F5344CB8AC3E}">
        <p14:creationId xmlns:p14="http://schemas.microsoft.com/office/powerpoint/2010/main" val="2636821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7B86E-CE05-4379-B1BE-E6D2A3557D2D}" type="slidenum">
              <a:rPr lang="en-US" smtClean="0"/>
              <a:t>41</a:t>
            </a:fld>
            <a:endParaRPr lang="en-US"/>
          </a:p>
        </p:txBody>
      </p:sp>
    </p:spTree>
    <p:extLst>
      <p:ext uri="{BB962C8B-B14F-4D97-AF65-F5344CB8AC3E}">
        <p14:creationId xmlns:p14="http://schemas.microsoft.com/office/powerpoint/2010/main" val="61709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8F51C-C006-4FFC-92EE-776C0CD4B641}" type="slidenum">
              <a:rPr lang="en-US" smtClean="0"/>
              <a:t>24</a:t>
            </a:fld>
            <a:endParaRPr lang="en-US"/>
          </a:p>
        </p:txBody>
      </p:sp>
    </p:spTree>
    <p:extLst>
      <p:ext uri="{BB962C8B-B14F-4D97-AF65-F5344CB8AC3E}">
        <p14:creationId xmlns:p14="http://schemas.microsoft.com/office/powerpoint/2010/main" val="3213376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8F51C-C006-4FFC-92EE-776C0CD4B641}" type="slidenum">
              <a:rPr lang="en-US" smtClean="0"/>
              <a:t>27</a:t>
            </a:fld>
            <a:endParaRPr lang="en-US"/>
          </a:p>
        </p:txBody>
      </p:sp>
    </p:spTree>
    <p:extLst>
      <p:ext uri="{BB962C8B-B14F-4D97-AF65-F5344CB8AC3E}">
        <p14:creationId xmlns:p14="http://schemas.microsoft.com/office/powerpoint/2010/main" val="192524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year at this time… 13,537 incidents/service requests</a:t>
            </a:r>
          </a:p>
          <a:p>
            <a:r>
              <a:rPr lang="en-US" dirty="0" smtClean="0"/>
              <a:t>1,620 KBs – 30% increase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378F51C-C006-4FFC-92EE-776C0CD4B641}" type="slidenum">
              <a:rPr lang="en-US" smtClean="0"/>
              <a:t>28</a:t>
            </a:fld>
            <a:endParaRPr lang="en-US"/>
          </a:p>
        </p:txBody>
      </p:sp>
    </p:spTree>
    <p:extLst>
      <p:ext uri="{BB962C8B-B14F-4D97-AF65-F5344CB8AC3E}">
        <p14:creationId xmlns:p14="http://schemas.microsoft.com/office/powerpoint/2010/main" val="239145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year at this time… 13,537 incidents/service requests</a:t>
            </a:r>
          </a:p>
          <a:p>
            <a:r>
              <a:rPr lang="en-US" dirty="0" smtClean="0"/>
              <a:t>1,620 KBs – 30% increase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378F51C-C006-4FFC-92EE-776C0CD4B641}" type="slidenum">
              <a:rPr lang="en-US" smtClean="0"/>
              <a:t>29</a:t>
            </a:fld>
            <a:endParaRPr lang="en-US"/>
          </a:p>
        </p:txBody>
      </p:sp>
    </p:spTree>
    <p:extLst>
      <p:ext uri="{BB962C8B-B14F-4D97-AF65-F5344CB8AC3E}">
        <p14:creationId xmlns:p14="http://schemas.microsoft.com/office/powerpoint/2010/main" val="2965200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year at this time… 13,537 incidents/service requests</a:t>
            </a:r>
          </a:p>
          <a:p>
            <a:r>
              <a:rPr lang="en-US" dirty="0" smtClean="0"/>
              <a:t>1,620 KBs – 30% increase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378F51C-C006-4FFC-92EE-776C0CD4B641}" type="slidenum">
              <a:rPr lang="en-US" smtClean="0"/>
              <a:t>30</a:t>
            </a:fld>
            <a:endParaRPr lang="en-US"/>
          </a:p>
        </p:txBody>
      </p:sp>
    </p:spTree>
    <p:extLst>
      <p:ext uri="{BB962C8B-B14F-4D97-AF65-F5344CB8AC3E}">
        <p14:creationId xmlns:p14="http://schemas.microsoft.com/office/powerpoint/2010/main" val="41889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7B86E-CE05-4379-B1BE-E6D2A3557D2D}" type="slidenum">
              <a:rPr lang="en-US" smtClean="0"/>
              <a:t>38</a:t>
            </a:fld>
            <a:endParaRPr lang="en-US"/>
          </a:p>
        </p:txBody>
      </p:sp>
    </p:spTree>
    <p:extLst>
      <p:ext uri="{BB962C8B-B14F-4D97-AF65-F5344CB8AC3E}">
        <p14:creationId xmlns:p14="http://schemas.microsoft.com/office/powerpoint/2010/main" val="135019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all for setting up the video service</a:t>
            </a:r>
          </a:p>
          <a:p>
            <a:r>
              <a:rPr lang="en-US" dirty="0"/>
              <a:t>	</a:t>
            </a:r>
            <a:r>
              <a:rPr lang="en-US" dirty="0" smtClean="0"/>
              <a:t>APPS, CTLT, IA</a:t>
            </a:r>
          </a:p>
          <a:p>
            <a:endParaRPr lang="en-US" dirty="0"/>
          </a:p>
          <a:p>
            <a:r>
              <a:rPr lang="en-US" dirty="0" smtClean="0"/>
              <a:t>Working to have course-related materials off by ________________</a:t>
            </a:r>
          </a:p>
          <a:p>
            <a:endParaRPr lang="en-US" dirty="0" smtClean="0"/>
          </a:p>
          <a:p>
            <a:r>
              <a:rPr lang="en-US" dirty="0" smtClean="0"/>
              <a:t>Publicly available content</a:t>
            </a:r>
          </a:p>
          <a:p>
            <a:r>
              <a:rPr lang="en-US" dirty="0"/>
              <a:t>	</a:t>
            </a:r>
            <a:r>
              <a:rPr lang="en-US" dirty="0" smtClean="0"/>
              <a:t>TV-10</a:t>
            </a:r>
          </a:p>
          <a:p>
            <a:r>
              <a:rPr lang="en-US" dirty="0"/>
              <a:t>	</a:t>
            </a:r>
            <a:r>
              <a:rPr lang="en-US" dirty="0" smtClean="0"/>
              <a:t>Milner Library</a:t>
            </a:r>
          </a:p>
          <a:p>
            <a:endParaRPr lang="en-US" dirty="0" smtClean="0"/>
          </a:p>
          <a:p>
            <a:r>
              <a:rPr lang="en-US" dirty="0" smtClean="0"/>
              <a:t>Currently investigating other options and hope to have recommendations by May 1. </a:t>
            </a:r>
            <a:endParaRPr lang="en-US" dirty="0"/>
          </a:p>
          <a:p>
            <a:endParaRPr lang="en-US" dirty="0" smtClean="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D037B86E-CE05-4379-B1BE-E6D2A3557D2D}" type="slidenum">
              <a:rPr lang="en-US" smtClean="0"/>
              <a:t>39</a:t>
            </a:fld>
            <a:endParaRPr lang="en-US"/>
          </a:p>
        </p:txBody>
      </p:sp>
    </p:spTree>
    <p:extLst>
      <p:ext uri="{BB962C8B-B14F-4D97-AF65-F5344CB8AC3E}">
        <p14:creationId xmlns:p14="http://schemas.microsoft.com/office/powerpoint/2010/main" val="2365921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7B86E-CE05-4379-B1BE-E6D2A3557D2D}" type="slidenum">
              <a:rPr lang="en-US" smtClean="0"/>
              <a:t>40</a:t>
            </a:fld>
            <a:endParaRPr lang="en-US"/>
          </a:p>
        </p:txBody>
      </p:sp>
    </p:spTree>
    <p:extLst>
      <p:ext uri="{BB962C8B-B14F-4D97-AF65-F5344CB8AC3E}">
        <p14:creationId xmlns:p14="http://schemas.microsoft.com/office/powerpoint/2010/main" val="380418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96891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47701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37222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270142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222DF-4A0C-564A-BDC4-89C55FF98B72}"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77926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222DF-4A0C-564A-BDC4-89C55FF98B72}" type="datetimeFigureOut">
              <a:rPr lang="en-US" smtClean="0"/>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420301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222DF-4A0C-564A-BDC4-89C55FF98B72}" type="datetimeFigureOut">
              <a:rPr lang="en-US" smtClean="0"/>
              <a:t>3/14/2017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64773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222DF-4A0C-564A-BDC4-89C55FF98B72}" type="datetimeFigureOut">
              <a:rPr lang="en-US" smtClean="0"/>
              <a:t>3/14/2017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23687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222DF-4A0C-564A-BDC4-89C55FF98B72}" type="datetimeFigureOut">
              <a:rPr lang="en-US" smtClean="0"/>
              <a:t>3/14/2017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797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8887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9036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C222DF-4A0C-564A-BDC4-89C55FF98B72}" type="datetimeFigureOut">
              <a:rPr lang="en-US" smtClean="0"/>
              <a:t>3/14/2017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700931-7141-904F-B72F-E2098AC593DB}" type="slidenum">
              <a:rPr lang="en-US" smtClean="0"/>
              <a:t>‹#›</a:t>
            </a:fld>
            <a:endParaRPr lang="en-US"/>
          </a:p>
        </p:txBody>
      </p:sp>
    </p:spTree>
    <p:extLst>
      <p:ext uri="{BB962C8B-B14F-4D97-AF65-F5344CB8AC3E}">
        <p14:creationId xmlns:p14="http://schemas.microsoft.com/office/powerpoint/2010/main" val="626636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s://www.wired.com/1995/01/negroponte-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orbes.com/sites/gregsatell/2014/09/05/a-look-back-at-why-blockbuster-really-failed-and-why-it-didnt-have-to/#7bff715f1d64"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www.newsweek.com/clifford-stoll-why-web-wont-be-nirvana-185306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36015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7315"/>
            <a:ext cx="9138197" cy="5143500"/>
          </a:xfrm>
          <a:prstGeom prst="rect">
            <a:avLst/>
          </a:prstGeom>
        </p:spPr>
      </p:pic>
      <p:sp>
        <p:nvSpPr>
          <p:cNvPr id="2" name="Title 1"/>
          <p:cNvSpPr>
            <a:spLocks noGrp="1"/>
          </p:cNvSpPr>
          <p:nvPr>
            <p:ph type="title"/>
          </p:nvPr>
        </p:nvSpPr>
        <p:spPr/>
        <p:txBody>
          <a:bodyPr/>
          <a:lstStyle/>
          <a:p>
            <a:r>
              <a:rPr lang="en-US" dirty="0" smtClean="0"/>
              <a:t>The Future of the ILSTU Portal	</a:t>
            </a:r>
            <a:endParaRPr lang="en-US" dirty="0"/>
          </a:p>
        </p:txBody>
      </p:sp>
      <p:sp>
        <p:nvSpPr>
          <p:cNvPr id="3" name="Content Placeholder 2"/>
          <p:cNvSpPr>
            <a:spLocks noGrp="1"/>
          </p:cNvSpPr>
          <p:nvPr>
            <p:ph idx="1"/>
          </p:nvPr>
        </p:nvSpPr>
        <p:spPr>
          <a:xfrm>
            <a:off x="628650" y="1393280"/>
            <a:ext cx="7886700" cy="3515604"/>
          </a:xfrm>
        </p:spPr>
        <p:txBody>
          <a:bodyPr>
            <a:noAutofit/>
          </a:bodyPr>
          <a:lstStyle/>
          <a:p>
            <a:r>
              <a:rPr lang="en-US" sz="2400" dirty="0"/>
              <a:t>Native Internet Application, not just a rework of different business functions</a:t>
            </a:r>
          </a:p>
          <a:p>
            <a:r>
              <a:rPr lang="en-US" sz="2400" dirty="0"/>
              <a:t>Digital Experience needs to be effective</a:t>
            </a:r>
          </a:p>
          <a:p>
            <a:pPr lvl="1"/>
            <a:r>
              <a:rPr lang="en-US" sz="2400" dirty="0"/>
              <a:t>Meets “the need”</a:t>
            </a:r>
          </a:p>
          <a:p>
            <a:pPr lvl="1"/>
            <a:r>
              <a:rPr lang="en-US" sz="2400" dirty="0"/>
              <a:t>Fun and intuitive</a:t>
            </a:r>
          </a:p>
          <a:p>
            <a:r>
              <a:rPr lang="en-US" sz="2400" dirty="0"/>
              <a:t>  Data mash ups </a:t>
            </a:r>
          </a:p>
        </p:txBody>
      </p:sp>
      <p:sp>
        <p:nvSpPr>
          <p:cNvPr id="5"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804426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The Future of the ILSTU Portal	</a:t>
            </a:r>
            <a:endParaRPr lang="en-US" dirty="0"/>
          </a:p>
        </p:txBody>
      </p:sp>
      <p:sp>
        <p:nvSpPr>
          <p:cNvPr id="3" name="Content Placeholder 2"/>
          <p:cNvSpPr>
            <a:spLocks noGrp="1"/>
          </p:cNvSpPr>
          <p:nvPr>
            <p:ph idx="1"/>
          </p:nvPr>
        </p:nvSpPr>
        <p:spPr>
          <a:xfrm>
            <a:off x="628650" y="1116554"/>
            <a:ext cx="7886700" cy="3515604"/>
          </a:xfrm>
        </p:spPr>
        <p:txBody>
          <a:bodyPr>
            <a:noAutofit/>
          </a:bodyPr>
          <a:lstStyle/>
          <a:p>
            <a:r>
              <a:rPr lang="en-US" sz="2400" dirty="0"/>
              <a:t>My.ilstu.edu (or My.illinoisstate.edu) will be the central </a:t>
            </a:r>
            <a:r>
              <a:rPr lang="en-US" sz="2400" i="1" dirty="0"/>
              <a:t>enterprise portal</a:t>
            </a:r>
          </a:p>
          <a:p>
            <a:r>
              <a:rPr lang="en-US" sz="2400" dirty="0"/>
              <a:t>Platform:</a:t>
            </a:r>
          </a:p>
          <a:p>
            <a:pPr lvl="1"/>
            <a:r>
              <a:rPr lang="en-US" sz="2400" dirty="0"/>
              <a:t>Current application</a:t>
            </a:r>
          </a:p>
          <a:p>
            <a:pPr lvl="1"/>
            <a:r>
              <a:rPr lang="en-US" sz="2400" dirty="0"/>
              <a:t>Leverages data feeds from CS, </a:t>
            </a:r>
            <a:r>
              <a:rPr lang="en-US" sz="2400" dirty="0" err="1"/>
              <a:t>iPeople</a:t>
            </a:r>
            <a:r>
              <a:rPr lang="en-US" sz="2400" dirty="0"/>
              <a:t>, </a:t>
            </a:r>
            <a:r>
              <a:rPr lang="en-US" sz="2400" dirty="0" err="1"/>
              <a:t>etc</a:t>
            </a:r>
            <a:endParaRPr lang="en-US" sz="2400" dirty="0"/>
          </a:p>
          <a:p>
            <a:pPr lvl="1"/>
            <a:r>
              <a:rPr lang="en-US" sz="2400" dirty="0"/>
              <a:t>Leverages central authentication</a:t>
            </a:r>
          </a:p>
          <a:p>
            <a:r>
              <a:rPr lang="en-US" sz="2400" dirty="0"/>
              <a:t>Requires tight cooperation between several IT areas  </a:t>
            </a:r>
          </a:p>
        </p:txBody>
      </p:sp>
      <p:sp>
        <p:nvSpPr>
          <p:cNvPr id="5"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435066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Progress on </a:t>
            </a:r>
            <a:r>
              <a:rPr lang="en-US" dirty="0" err="1" smtClean="0"/>
              <a:t>My.ilstu</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Governance structure</a:t>
            </a:r>
          </a:p>
          <a:p>
            <a:r>
              <a:rPr lang="en-US" dirty="0" smtClean="0"/>
              <a:t>Steering Committee</a:t>
            </a:r>
          </a:p>
          <a:p>
            <a:r>
              <a:rPr lang="en-US" dirty="0" smtClean="0"/>
              <a:t>Working Group</a:t>
            </a:r>
          </a:p>
          <a:p>
            <a:r>
              <a:rPr lang="en-US" dirty="0" smtClean="0"/>
              <a:t>Faculty, Advisor, Student Focus Groups</a:t>
            </a:r>
          </a:p>
          <a:p>
            <a:pPr marL="0" indent="0">
              <a:buNone/>
            </a:pPr>
            <a:endParaRPr lang="en-US" dirty="0"/>
          </a:p>
          <a:p>
            <a:pPr marL="0" indent="0">
              <a:buNone/>
            </a:pPr>
            <a:r>
              <a:rPr lang="en-US" dirty="0" smtClean="0"/>
              <a:t>Projects </a:t>
            </a:r>
            <a:r>
              <a:rPr lang="en-US" dirty="0"/>
              <a:t>completed:</a:t>
            </a:r>
          </a:p>
          <a:p>
            <a:pPr lvl="0"/>
            <a:r>
              <a:rPr lang="en-US" dirty="0"/>
              <a:t>Class rosters for faculty – January 12</a:t>
            </a:r>
          </a:p>
          <a:p>
            <a:pPr lvl="0"/>
            <a:r>
              <a:rPr lang="en-US" dirty="0"/>
              <a:t>Class schedules for students – January 12</a:t>
            </a:r>
          </a:p>
          <a:p>
            <a:pPr lvl="0"/>
            <a:r>
              <a:rPr lang="en-US" dirty="0" err="1"/>
              <a:t>Webgate</a:t>
            </a:r>
            <a:r>
              <a:rPr lang="en-US" dirty="0"/>
              <a:t> – January 29</a:t>
            </a:r>
          </a:p>
          <a:p>
            <a:pPr marL="0" indent="0">
              <a:buNone/>
            </a:pPr>
            <a:endParaRPr lang="en-US" dirty="0"/>
          </a:p>
        </p:txBody>
      </p:sp>
      <p:sp>
        <p:nvSpPr>
          <p:cNvPr id="5"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2867378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itle 1"/>
          <p:cNvSpPr>
            <a:spLocks noGrp="1"/>
          </p:cNvSpPr>
          <p:nvPr>
            <p:ph type="title"/>
          </p:nvPr>
        </p:nvSpPr>
        <p:spPr/>
        <p:txBody>
          <a:bodyPr/>
          <a:lstStyle/>
          <a:p>
            <a:r>
              <a:rPr lang="en-US" dirty="0" smtClean="0"/>
              <a:t>Future </a:t>
            </a:r>
            <a:r>
              <a:rPr lang="en-US" dirty="0" err="1" smtClean="0"/>
              <a:t>My.ilstu</a:t>
            </a:r>
            <a:endParaRPr lang="en-US" dirty="0"/>
          </a:p>
        </p:txBody>
      </p:sp>
      <p:sp>
        <p:nvSpPr>
          <p:cNvPr id="3" name="Content Placeholder 2"/>
          <p:cNvSpPr>
            <a:spLocks noGrp="1"/>
          </p:cNvSpPr>
          <p:nvPr>
            <p:ph idx="1"/>
          </p:nvPr>
        </p:nvSpPr>
        <p:spPr/>
        <p:txBody>
          <a:bodyPr>
            <a:normAutofit/>
          </a:bodyPr>
          <a:lstStyle/>
          <a:p>
            <a:r>
              <a:rPr lang="en-US" sz="1700" dirty="0" smtClean="0"/>
              <a:t>Create </a:t>
            </a:r>
            <a:r>
              <a:rPr lang="en-US" sz="1700" dirty="0"/>
              <a:t>GPA Calculator – March 15</a:t>
            </a:r>
          </a:p>
          <a:p>
            <a:pPr lvl="0"/>
            <a:r>
              <a:rPr lang="en-US" sz="1700" dirty="0" smtClean="0"/>
              <a:t>Display </a:t>
            </a:r>
            <a:r>
              <a:rPr lang="en-US" sz="1700" dirty="0"/>
              <a:t>Student Grades in My – April 12</a:t>
            </a:r>
          </a:p>
          <a:p>
            <a:pPr lvl="0"/>
            <a:r>
              <a:rPr lang="en-US" sz="1700" dirty="0" smtClean="0"/>
              <a:t>Display </a:t>
            </a:r>
            <a:r>
              <a:rPr lang="en-US" sz="1700" dirty="0"/>
              <a:t>Student Checklists in My – May 10</a:t>
            </a:r>
          </a:p>
          <a:p>
            <a:pPr lvl="0"/>
            <a:r>
              <a:rPr lang="en-US" sz="1700" dirty="0" smtClean="0"/>
              <a:t>Provide </a:t>
            </a:r>
            <a:r>
              <a:rPr lang="en-US" sz="1700" dirty="0"/>
              <a:t>Class Rosters in My Improvements</a:t>
            </a:r>
          </a:p>
          <a:p>
            <a:pPr lvl="1"/>
            <a:r>
              <a:rPr lang="en-US" sz="1700" dirty="0"/>
              <a:t>Add majors to Rosters – May 17</a:t>
            </a:r>
          </a:p>
          <a:p>
            <a:pPr lvl="1"/>
            <a:r>
              <a:rPr lang="en-US" sz="1700" dirty="0"/>
              <a:t>Past/future semesters – May 24</a:t>
            </a:r>
          </a:p>
          <a:p>
            <a:pPr lvl="1"/>
            <a:r>
              <a:rPr lang="en-US" sz="1700" dirty="0"/>
              <a:t>ICS – May 31 </a:t>
            </a:r>
          </a:p>
          <a:p>
            <a:pPr lvl="0"/>
            <a:r>
              <a:rPr lang="en-US" sz="1700" dirty="0" smtClean="0"/>
              <a:t>Make </a:t>
            </a:r>
            <a:r>
              <a:rPr lang="en-US" sz="1700" dirty="0"/>
              <a:t>Campus Email Preferred Email Once Created – May 24</a:t>
            </a:r>
          </a:p>
          <a:p>
            <a:pPr lvl="0"/>
            <a:r>
              <a:rPr lang="en-US" sz="1700" dirty="0" smtClean="0"/>
              <a:t>Remove </a:t>
            </a:r>
            <a:r>
              <a:rPr lang="en-US" sz="1700" dirty="0"/>
              <a:t>Tools </a:t>
            </a:r>
            <a:r>
              <a:rPr lang="en-US" sz="1700" dirty="0" smtClean="0"/>
              <a:t>Webpage</a:t>
            </a:r>
            <a:endParaRPr lang="en-US" sz="1700" dirty="0"/>
          </a:p>
          <a:p>
            <a:pPr lvl="0"/>
            <a:r>
              <a:rPr lang="en-US" sz="1700" dirty="0" smtClean="0"/>
              <a:t>Sync </a:t>
            </a:r>
            <a:r>
              <a:rPr lang="en-US" sz="1700" dirty="0"/>
              <a:t>Appropriate Person Data to AD and LDAP – TBD </a:t>
            </a:r>
          </a:p>
          <a:p>
            <a:pPr marL="0" indent="0">
              <a:buNone/>
            </a:pPr>
            <a:endParaRPr lang="en-US" dirty="0"/>
          </a:p>
        </p:txBody>
      </p:sp>
      <p:sp>
        <p:nvSpPr>
          <p:cNvPr id="5"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2631482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The Future</a:t>
            </a:r>
            <a:endParaRPr lang="en-US" dirty="0"/>
          </a:p>
        </p:txBody>
      </p:sp>
      <p:sp>
        <p:nvSpPr>
          <p:cNvPr id="3" name="Content Placeholder 2"/>
          <p:cNvSpPr>
            <a:spLocks noGrp="1"/>
          </p:cNvSpPr>
          <p:nvPr>
            <p:ph idx="1"/>
          </p:nvPr>
        </p:nvSpPr>
        <p:spPr>
          <a:xfrm>
            <a:off x="625748" y="1024501"/>
            <a:ext cx="7886700" cy="3094497"/>
          </a:xfrm>
        </p:spPr>
        <p:txBody>
          <a:bodyPr>
            <a:noAutofit/>
          </a:bodyPr>
          <a:lstStyle/>
          <a:p>
            <a:pPr marL="0" indent="0" algn="ctr">
              <a:buNone/>
            </a:pPr>
            <a:r>
              <a:rPr lang="en-US" sz="3000" dirty="0"/>
              <a:t>Change is constant!</a:t>
            </a:r>
          </a:p>
          <a:p>
            <a:r>
              <a:rPr lang="en-US" sz="3000" dirty="0"/>
              <a:t>Collaborate across IT lines to</a:t>
            </a:r>
          </a:p>
          <a:p>
            <a:r>
              <a:rPr lang="en-US" sz="3000" dirty="0"/>
              <a:t>Enhance Digital Experience, based on user feedback and analysis</a:t>
            </a:r>
          </a:p>
          <a:p>
            <a:r>
              <a:rPr lang="en-US" sz="3000" dirty="0"/>
              <a:t>Making it fun and intuitive</a:t>
            </a:r>
          </a:p>
          <a:p>
            <a:r>
              <a:rPr lang="en-US" sz="3000" dirty="0"/>
              <a:t>Adhering to the Internet Way</a:t>
            </a:r>
          </a:p>
          <a:p>
            <a:endParaRPr lang="en-US" sz="3000" dirty="0"/>
          </a:p>
        </p:txBody>
      </p:sp>
      <p:sp>
        <p:nvSpPr>
          <p:cNvPr id="5"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3240429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7" name="Picture 4" descr="https://www.liverpool.ac.uk/media/livacuk/computingservices/software/ClassApps,Logo,proje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194" y="298971"/>
            <a:ext cx="4089612" cy="7240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200151"/>
            <a:ext cx="8229600" cy="2924962"/>
          </a:xfrm>
        </p:spPr>
        <p:txBody>
          <a:bodyPr/>
          <a:lstStyle/>
          <a:p>
            <a:r>
              <a:rPr lang="en-US" dirty="0" smtClean="0"/>
              <a:t>In use for over 10 years at ISU</a:t>
            </a:r>
          </a:p>
          <a:p>
            <a:r>
              <a:rPr lang="en-US" dirty="0" smtClean="0"/>
              <a:t>Regularly does not meet research needs</a:t>
            </a:r>
          </a:p>
          <a:p>
            <a:r>
              <a:rPr lang="en-US" dirty="0" smtClean="0"/>
              <a:t>Not responsive</a:t>
            </a:r>
          </a:p>
          <a:p>
            <a:r>
              <a:rPr lang="en-US" dirty="0" err="1" smtClean="0"/>
              <a:t>FormStack</a:t>
            </a:r>
            <a:r>
              <a:rPr lang="en-US" dirty="0" smtClean="0"/>
              <a:t> has already replaced some of this functionality</a:t>
            </a:r>
            <a:endParaRPr lang="it-IT" dirty="0"/>
          </a:p>
        </p:txBody>
      </p:sp>
      <p:sp>
        <p:nvSpPr>
          <p:cNvPr id="2"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Mike Regilio, CAS-IT</a:t>
            </a:r>
            <a:endParaRPr lang="en-US" sz="1600" dirty="0">
              <a:solidFill>
                <a:schemeClr val="tx1"/>
              </a:solidFill>
            </a:endParaRPr>
          </a:p>
        </p:txBody>
      </p:sp>
      <p:sp>
        <p:nvSpPr>
          <p:cNvPr id="3" name="TextBox 2"/>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1855154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3" name="Picture 2" descr="http://www.springgroup.com/wp-content/uploads/2016/01/qualtric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601" y="100124"/>
            <a:ext cx="2492798" cy="112175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1200151"/>
            <a:ext cx="8229600" cy="2931837"/>
          </a:xfrm>
        </p:spPr>
        <p:txBody>
          <a:bodyPr>
            <a:normAutofit fontScale="92500" lnSpcReduction="10000"/>
          </a:bodyPr>
          <a:lstStyle/>
          <a:p>
            <a:r>
              <a:rPr lang="en-US" dirty="0" smtClean="0"/>
              <a:t>Chosen as the replacement by a committee of Faculty and Staff</a:t>
            </a:r>
          </a:p>
          <a:p>
            <a:r>
              <a:rPr lang="en-US" dirty="0" smtClean="0"/>
              <a:t>Cloud hosted</a:t>
            </a:r>
          </a:p>
          <a:p>
            <a:r>
              <a:rPr lang="en-US" dirty="0" smtClean="0"/>
              <a:t>All ULIDs will have access</a:t>
            </a:r>
          </a:p>
          <a:p>
            <a:r>
              <a:rPr lang="en-US" dirty="0" smtClean="0"/>
              <a:t>Survey design support provided by Qualtrics</a:t>
            </a:r>
          </a:p>
          <a:p>
            <a:r>
              <a:rPr lang="en-US" smtClean="0"/>
              <a:t>Available </a:t>
            </a:r>
            <a:r>
              <a:rPr lang="en-US" dirty="0" smtClean="0"/>
              <a:t>this summer ‘17</a:t>
            </a:r>
            <a:endParaRPr lang="it-IT" dirty="0"/>
          </a:p>
        </p:txBody>
      </p:sp>
      <p:sp>
        <p:nvSpPr>
          <p:cNvPr id="6" name="Footer Placeholder 1"/>
          <p:cNvSpPr>
            <a:spLocks noGrp="1"/>
          </p:cNvSpPr>
          <p:nvPr>
            <p:ph type="ftr" sz="quarter" idx="11"/>
          </p:nvPr>
        </p:nvSpPr>
        <p:spPr>
          <a:xfrm>
            <a:off x="6185578" y="4729402"/>
            <a:ext cx="2895600" cy="273844"/>
          </a:xfrm>
        </p:spPr>
        <p:txBody>
          <a:bodyPr/>
          <a:lstStyle/>
          <a:p>
            <a:r>
              <a:rPr lang="en-US" sz="1600" dirty="0" smtClean="0">
                <a:solidFill>
                  <a:schemeClr val="tx1"/>
                </a:solidFill>
              </a:rPr>
              <a:t>Speaker:  Mike Regilio, CAS-IT</a:t>
            </a:r>
            <a:endParaRPr lang="en-US" sz="1600" dirty="0">
              <a:solidFill>
                <a:schemeClr val="tx1"/>
              </a:solidFill>
            </a:endParaRPr>
          </a:p>
        </p:txBody>
      </p:sp>
      <p:sp>
        <p:nvSpPr>
          <p:cNvPr id="7" name="TextBox 6"/>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400095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4161296" y="4293030"/>
            <a:ext cx="4773478" cy="523220"/>
          </a:xfrm>
          <a:prstGeom prst="rect">
            <a:avLst/>
          </a:prstGeom>
          <a:noFill/>
        </p:spPr>
        <p:txBody>
          <a:bodyPr wrap="square" rtlCol="0">
            <a:spAutoFit/>
          </a:bodyPr>
          <a:lstStyle/>
          <a:p>
            <a:pPr algn="ctr"/>
            <a:r>
              <a:rPr lang="en-US" sz="2800" dirty="0" smtClean="0"/>
              <a:t>University Events Calendar</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155" y="144328"/>
            <a:ext cx="4799885" cy="4004374"/>
          </a:xfrm>
          <a:prstGeom prst="rect">
            <a:avLst/>
          </a:prstGeom>
        </p:spPr>
      </p:pic>
      <p:sp>
        <p:nvSpPr>
          <p:cNvPr id="5" name="Footer Placeholder 1"/>
          <p:cNvSpPr>
            <a:spLocks noGrp="1"/>
          </p:cNvSpPr>
          <p:nvPr>
            <p:ph type="ftr" sz="quarter" idx="11"/>
          </p:nvPr>
        </p:nvSpPr>
        <p:spPr>
          <a:xfrm>
            <a:off x="6140886" y="4791308"/>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4045911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4161296" y="4293030"/>
            <a:ext cx="4773478" cy="523220"/>
          </a:xfrm>
          <a:prstGeom prst="rect">
            <a:avLst/>
          </a:prstGeom>
          <a:noFill/>
        </p:spPr>
        <p:txBody>
          <a:bodyPr wrap="square" rtlCol="0">
            <a:spAutoFit/>
          </a:bodyPr>
          <a:lstStyle/>
          <a:p>
            <a:pPr algn="ctr"/>
            <a:r>
              <a:rPr lang="en-US" sz="2800" dirty="0" smtClean="0"/>
              <a:t>University Events Calendar</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56" y="144328"/>
            <a:ext cx="4605482" cy="4004374"/>
          </a:xfrm>
          <a:prstGeom prst="rect">
            <a:avLst/>
          </a:prstGeom>
        </p:spPr>
      </p:pic>
      <p:sp>
        <p:nvSpPr>
          <p:cNvPr id="5" name="Footer Placeholder 1"/>
          <p:cNvSpPr>
            <a:spLocks noGrp="1"/>
          </p:cNvSpPr>
          <p:nvPr>
            <p:ph type="ftr" sz="quarter" idx="11"/>
          </p:nvPr>
        </p:nvSpPr>
        <p:spPr>
          <a:xfrm>
            <a:off x="6140886" y="4804898"/>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2439271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4161296" y="4293030"/>
            <a:ext cx="4773478" cy="523220"/>
          </a:xfrm>
          <a:prstGeom prst="rect">
            <a:avLst/>
          </a:prstGeom>
          <a:noFill/>
        </p:spPr>
        <p:txBody>
          <a:bodyPr wrap="square" rtlCol="0">
            <a:spAutoFit/>
          </a:bodyPr>
          <a:lstStyle/>
          <a:p>
            <a:pPr algn="ctr"/>
            <a:r>
              <a:rPr lang="en-US" sz="2800" dirty="0" err="1" smtClean="0"/>
              <a:t>ScholarshipFinder</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56" y="223772"/>
            <a:ext cx="4605482" cy="3845486"/>
          </a:xfrm>
          <a:prstGeom prst="rect">
            <a:avLst/>
          </a:prstGeom>
        </p:spPr>
      </p:pic>
      <p:sp>
        <p:nvSpPr>
          <p:cNvPr id="5" name="Footer Placeholder 1"/>
          <p:cNvSpPr>
            <a:spLocks noGrp="1"/>
          </p:cNvSpPr>
          <p:nvPr>
            <p:ph type="ftr" sz="quarter" idx="11"/>
          </p:nvPr>
        </p:nvSpPr>
        <p:spPr>
          <a:xfrm>
            <a:off x="6077974" y="4816195"/>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3545017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538118" y="1692580"/>
            <a:ext cx="7772400" cy="1021556"/>
          </a:xfrm>
        </p:spPr>
        <p:txBody>
          <a:bodyPr>
            <a:noAutofit/>
          </a:bodyPr>
          <a:lstStyle/>
          <a:p>
            <a:pPr algn="ctr"/>
            <a:r>
              <a:rPr lang="en-US" sz="7200" cap="none" dirty="0" err="1"/>
              <a:t>CITx</a:t>
            </a:r>
            <a:r>
              <a:rPr lang="en-US" sz="7200" cap="none" dirty="0"/>
              <a:t> 2017 IT News</a:t>
            </a:r>
            <a:r>
              <a:rPr lang="en-US" sz="7200" dirty="0"/>
              <a:t/>
            </a:r>
            <a:br>
              <a:rPr lang="en-US" sz="7200" dirty="0"/>
            </a:br>
            <a:endParaRPr lang="en-US" sz="7200" dirty="0"/>
          </a:p>
        </p:txBody>
      </p:sp>
    </p:spTree>
    <p:extLst>
      <p:ext uri="{BB962C8B-B14F-4D97-AF65-F5344CB8AC3E}">
        <p14:creationId xmlns:p14="http://schemas.microsoft.com/office/powerpoint/2010/main" val="1646243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4161296" y="4293030"/>
            <a:ext cx="4773478" cy="523220"/>
          </a:xfrm>
          <a:prstGeom prst="rect">
            <a:avLst/>
          </a:prstGeom>
          <a:noFill/>
        </p:spPr>
        <p:txBody>
          <a:bodyPr wrap="square" rtlCol="0">
            <a:spAutoFit/>
          </a:bodyPr>
          <a:lstStyle/>
          <a:p>
            <a:pPr algn="ctr"/>
            <a:r>
              <a:rPr lang="en-US" sz="2800" dirty="0" err="1" smtClean="0"/>
              <a:t>My.IllinoisState.edu</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610" y="72965"/>
            <a:ext cx="6580974" cy="4147100"/>
          </a:xfrm>
          <a:prstGeom prst="rect">
            <a:avLst/>
          </a:prstGeom>
        </p:spPr>
      </p:pic>
      <p:sp>
        <p:nvSpPr>
          <p:cNvPr id="5" name="Footer Placeholder 1"/>
          <p:cNvSpPr>
            <a:spLocks noGrp="1"/>
          </p:cNvSpPr>
          <p:nvPr>
            <p:ph type="ftr" sz="quarter" idx="11"/>
          </p:nvPr>
        </p:nvSpPr>
        <p:spPr>
          <a:xfrm>
            <a:off x="6140886" y="4816195"/>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1428997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4161296" y="4293030"/>
            <a:ext cx="4773478" cy="523220"/>
          </a:xfrm>
          <a:prstGeom prst="rect">
            <a:avLst/>
          </a:prstGeom>
          <a:noFill/>
        </p:spPr>
        <p:txBody>
          <a:bodyPr wrap="square" rtlCol="0">
            <a:spAutoFit/>
          </a:bodyPr>
          <a:lstStyle/>
          <a:p>
            <a:pPr algn="ctr"/>
            <a:r>
              <a:rPr lang="en-US" sz="2800" dirty="0" err="1" smtClean="0"/>
              <a:t>My.IllinoisState.edu</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890" y="72965"/>
            <a:ext cx="5688414" cy="4147100"/>
          </a:xfrm>
          <a:prstGeom prst="rect">
            <a:avLst/>
          </a:prstGeom>
        </p:spPr>
      </p:pic>
      <p:sp>
        <p:nvSpPr>
          <p:cNvPr id="5" name="Footer Placeholder 1"/>
          <p:cNvSpPr>
            <a:spLocks noGrp="1"/>
          </p:cNvSpPr>
          <p:nvPr>
            <p:ph type="ftr" sz="quarter" idx="11"/>
          </p:nvPr>
        </p:nvSpPr>
        <p:spPr>
          <a:xfrm>
            <a:off x="6140886" y="4809640"/>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1626803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4161296" y="4293030"/>
            <a:ext cx="4773478" cy="523220"/>
          </a:xfrm>
          <a:prstGeom prst="rect">
            <a:avLst/>
          </a:prstGeom>
          <a:noFill/>
        </p:spPr>
        <p:txBody>
          <a:bodyPr wrap="square" rtlCol="0">
            <a:spAutoFit/>
          </a:bodyPr>
          <a:lstStyle/>
          <a:p>
            <a:pPr algn="ctr"/>
            <a:r>
              <a:rPr lang="en-US" sz="2800" dirty="0" err="1" smtClean="0"/>
              <a:t>My.IllinoisState.edu</a:t>
            </a:r>
            <a:endParaRPr lang="en-US" sz="28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229" r="14253"/>
          <a:stretch/>
        </p:blipFill>
        <p:spPr>
          <a:xfrm>
            <a:off x="1425845" y="100951"/>
            <a:ext cx="6284562" cy="4091128"/>
          </a:xfrm>
          <a:prstGeom prst="rect">
            <a:avLst/>
          </a:prstGeom>
        </p:spPr>
      </p:pic>
      <p:sp>
        <p:nvSpPr>
          <p:cNvPr id="5" name="Footer Placeholder 1"/>
          <p:cNvSpPr>
            <a:spLocks noGrp="1"/>
          </p:cNvSpPr>
          <p:nvPr>
            <p:ph type="ftr" sz="quarter" idx="11"/>
          </p:nvPr>
        </p:nvSpPr>
        <p:spPr>
          <a:xfrm>
            <a:off x="6077974" y="4816250"/>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11455121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4161296" y="4293030"/>
            <a:ext cx="4773478" cy="523220"/>
          </a:xfrm>
          <a:prstGeom prst="rect">
            <a:avLst/>
          </a:prstGeom>
          <a:noFill/>
        </p:spPr>
        <p:txBody>
          <a:bodyPr wrap="square" rtlCol="0">
            <a:spAutoFit/>
          </a:bodyPr>
          <a:lstStyle/>
          <a:p>
            <a:pPr algn="ctr"/>
            <a:r>
              <a:rPr lang="en-US" sz="2800" dirty="0" smtClean="0"/>
              <a:t>OUv9 to OUv10 Conversion</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994" y="100951"/>
            <a:ext cx="6124264" cy="4091128"/>
          </a:xfrm>
          <a:prstGeom prst="rect">
            <a:avLst/>
          </a:prstGeom>
        </p:spPr>
      </p:pic>
      <p:sp>
        <p:nvSpPr>
          <p:cNvPr id="5" name="Footer Placeholder 1"/>
          <p:cNvSpPr>
            <a:spLocks noGrp="1"/>
          </p:cNvSpPr>
          <p:nvPr>
            <p:ph type="ftr" sz="quarter" idx="11"/>
          </p:nvPr>
        </p:nvSpPr>
        <p:spPr>
          <a:xfrm>
            <a:off x="6077974" y="4823656"/>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3498994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extBox 1"/>
          <p:cNvSpPr txBox="1"/>
          <p:nvPr/>
        </p:nvSpPr>
        <p:spPr>
          <a:xfrm>
            <a:off x="4161296" y="4293030"/>
            <a:ext cx="4773478" cy="707886"/>
          </a:xfrm>
          <a:prstGeom prst="rect">
            <a:avLst/>
          </a:prstGeom>
          <a:noFill/>
        </p:spPr>
        <p:txBody>
          <a:bodyPr wrap="square" rtlCol="0">
            <a:spAutoFit/>
          </a:bodyPr>
          <a:lstStyle/>
          <a:p>
            <a:pPr algn="ctr"/>
            <a:r>
              <a:rPr lang="en-US" sz="2000" dirty="0" smtClean="0"/>
              <a:t>Center for Community Engagement</a:t>
            </a:r>
            <a:br>
              <a:rPr lang="en-US" sz="2000" dirty="0" smtClean="0"/>
            </a:br>
            <a:r>
              <a:rPr lang="en-US" sz="2000" dirty="0" smtClean="0"/>
              <a:t>and Service Learning</a:t>
            </a:r>
            <a:endParaRPr lang="en-US"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271" y="54514"/>
            <a:ext cx="4951710" cy="4184002"/>
          </a:xfrm>
          <a:prstGeom prst="rect">
            <a:avLst/>
          </a:prstGeom>
        </p:spPr>
      </p:pic>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600778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4161296" y="4293030"/>
            <a:ext cx="4773478" cy="523220"/>
          </a:xfrm>
          <a:prstGeom prst="rect">
            <a:avLst/>
          </a:prstGeom>
          <a:noFill/>
        </p:spPr>
        <p:txBody>
          <a:bodyPr wrap="square" rtlCol="0">
            <a:spAutoFit/>
          </a:bodyPr>
          <a:lstStyle/>
          <a:p>
            <a:pPr algn="ctr"/>
            <a:r>
              <a:rPr lang="en-US" sz="2800" dirty="0" smtClean="0"/>
              <a:t>Academic Sites</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45" y="355764"/>
            <a:ext cx="4237625" cy="35815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421" y="355764"/>
            <a:ext cx="4330439" cy="3581503"/>
          </a:xfrm>
          <a:prstGeom prst="rect">
            <a:avLst/>
          </a:prstGeom>
        </p:spPr>
      </p:pic>
      <p:sp>
        <p:nvSpPr>
          <p:cNvPr id="6" name="Footer Placeholder 1"/>
          <p:cNvSpPr>
            <a:spLocks noGrp="1"/>
          </p:cNvSpPr>
          <p:nvPr>
            <p:ph type="ftr" sz="quarter" idx="11"/>
          </p:nvPr>
        </p:nvSpPr>
        <p:spPr>
          <a:xfrm>
            <a:off x="6140886" y="4816195"/>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7" name="TextBox 6"/>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3435606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4153547" y="4331777"/>
            <a:ext cx="4773478" cy="523220"/>
          </a:xfrm>
          <a:prstGeom prst="rect">
            <a:avLst/>
          </a:prstGeom>
          <a:noFill/>
        </p:spPr>
        <p:txBody>
          <a:bodyPr wrap="square" rtlCol="0">
            <a:spAutoFit/>
          </a:bodyPr>
          <a:lstStyle/>
          <a:p>
            <a:pPr algn="ctr"/>
            <a:r>
              <a:rPr lang="en-US" sz="2800" dirty="0" smtClean="0"/>
              <a:t>University Advancement</a:t>
            </a:r>
            <a:endParaRPr lang="en-US" sz="28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518" b="16473"/>
          <a:stretch/>
        </p:blipFill>
        <p:spPr>
          <a:xfrm>
            <a:off x="2751334" y="54241"/>
            <a:ext cx="3635528" cy="4277536"/>
          </a:xfrm>
          <a:prstGeom prst="rect">
            <a:avLst/>
          </a:prstGeom>
        </p:spPr>
      </p:pic>
      <p:sp>
        <p:nvSpPr>
          <p:cNvPr id="5" name="Footer Placeholder 1"/>
          <p:cNvSpPr>
            <a:spLocks noGrp="1"/>
          </p:cNvSpPr>
          <p:nvPr>
            <p:ph type="ftr" sz="quarter" idx="11"/>
          </p:nvPr>
        </p:nvSpPr>
        <p:spPr>
          <a:xfrm>
            <a:off x="6137011" y="4817046"/>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177618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227"/>
            <a:ext cx="9138197" cy="5143500"/>
          </a:xfrm>
          <a:prstGeom prst="rect">
            <a:avLst/>
          </a:prstGeom>
        </p:spPr>
      </p:pic>
      <p:sp>
        <p:nvSpPr>
          <p:cNvPr id="2" name="TextBox 1"/>
          <p:cNvSpPr txBox="1"/>
          <p:nvPr/>
        </p:nvSpPr>
        <p:spPr>
          <a:xfrm>
            <a:off x="4188657" y="4547173"/>
            <a:ext cx="4773478" cy="523220"/>
          </a:xfrm>
          <a:prstGeom prst="rect">
            <a:avLst/>
          </a:prstGeom>
          <a:noFill/>
        </p:spPr>
        <p:txBody>
          <a:bodyPr wrap="square" rtlCol="0">
            <a:spAutoFit/>
          </a:bodyPr>
          <a:lstStyle/>
          <a:p>
            <a:pPr algn="ctr"/>
            <a:r>
              <a:rPr lang="en-US" sz="2800" dirty="0" err="1" smtClean="0"/>
              <a:t>IllinoisState.edu</a:t>
            </a:r>
            <a:endParaRPr lang="en-US" sz="28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7973"/>
          <a:stretch/>
        </p:blipFill>
        <p:spPr>
          <a:xfrm>
            <a:off x="410705" y="209253"/>
            <a:ext cx="1887814" cy="405556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7267"/>
          <a:stretch/>
        </p:blipFill>
        <p:spPr>
          <a:xfrm>
            <a:off x="2479094" y="209227"/>
            <a:ext cx="1825380" cy="4055614"/>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45183"/>
          <a:stretch/>
        </p:blipFill>
        <p:spPr>
          <a:xfrm>
            <a:off x="4481496" y="209228"/>
            <a:ext cx="2093900" cy="4055614"/>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49306"/>
          <a:stretch/>
        </p:blipFill>
        <p:spPr>
          <a:xfrm>
            <a:off x="6748664" y="208732"/>
            <a:ext cx="2043100" cy="4056606"/>
          </a:xfrm>
          <a:prstGeom prst="rect">
            <a:avLst/>
          </a:prstGeom>
        </p:spPr>
      </p:pic>
      <p:sp>
        <p:nvSpPr>
          <p:cNvPr id="8" name="Footer Placeholder 1"/>
          <p:cNvSpPr>
            <a:spLocks noGrp="1"/>
          </p:cNvSpPr>
          <p:nvPr>
            <p:ph type="ftr" sz="quarter" idx="11"/>
          </p:nvPr>
        </p:nvSpPr>
        <p:spPr>
          <a:xfrm>
            <a:off x="6154566" y="5078384"/>
            <a:ext cx="2895600" cy="273844"/>
          </a:xfrm>
        </p:spPr>
        <p:txBody>
          <a:bodyPr/>
          <a:lstStyle/>
          <a:p>
            <a:r>
              <a:rPr lang="en-US" sz="1600" dirty="0" smtClean="0">
                <a:solidFill>
                  <a:schemeClr val="tx1"/>
                </a:solidFill>
              </a:rPr>
              <a:t>Speaker:  Zach Parcell, WEB</a:t>
            </a:r>
            <a:endParaRPr lang="en-US" sz="1600" dirty="0">
              <a:solidFill>
                <a:schemeClr val="tx1"/>
              </a:solidFill>
            </a:endParaRPr>
          </a:p>
        </p:txBody>
      </p:sp>
      <p:sp>
        <p:nvSpPr>
          <p:cNvPr id="9" name="TextBox 8"/>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910975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ITSM </a:t>
            </a:r>
            <a:r>
              <a:rPr lang="en-US" dirty="0" smtClean="0"/>
              <a:t>Metrics</a:t>
            </a:r>
            <a:endParaRPr lang="en-US" dirty="0"/>
          </a:p>
        </p:txBody>
      </p:sp>
      <p:sp>
        <p:nvSpPr>
          <p:cNvPr id="3" name="Content Placeholder 2"/>
          <p:cNvSpPr>
            <a:spLocks noGrp="1"/>
          </p:cNvSpPr>
          <p:nvPr>
            <p:ph idx="1"/>
          </p:nvPr>
        </p:nvSpPr>
        <p:spPr/>
        <p:txBody>
          <a:bodyPr/>
          <a:lstStyle/>
          <a:p>
            <a:r>
              <a:rPr lang="en-US" dirty="0" smtClean="0"/>
              <a:t>84,897 incidents/service requests closed </a:t>
            </a:r>
          </a:p>
          <a:p>
            <a:r>
              <a:rPr lang="en-US" dirty="0" smtClean="0"/>
              <a:t>35% incidents, 65% service requests</a:t>
            </a:r>
          </a:p>
          <a:p>
            <a:r>
              <a:rPr lang="en-US" dirty="0" smtClean="0"/>
              <a:t>2,302 Knowledge Articles (786 published)</a:t>
            </a:r>
          </a:p>
          <a:p>
            <a:r>
              <a:rPr lang="en-US" dirty="0" smtClean="0"/>
              <a:t>1,515 changes recorded</a:t>
            </a:r>
          </a:p>
          <a:p>
            <a:r>
              <a:rPr lang="en-US" dirty="0" smtClean="0"/>
              <a:t>14,403 tasks completed</a:t>
            </a:r>
          </a:p>
          <a:p>
            <a:endParaRPr lang="en-US" dirty="0"/>
          </a:p>
        </p:txBody>
      </p:sp>
      <p:sp>
        <p:nvSpPr>
          <p:cNvPr id="6" name="Footer Placeholder 1"/>
          <p:cNvSpPr>
            <a:spLocks noGrp="1"/>
          </p:cNvSpPr>
          <p:nvPr>
            <p:ph type="ftr" sz="quarter" idx="11"/>
          </p:nvPr>
        </p:nvSpPr>
        <p:spPr>
          <a:xfrm>
            <a:off x="6185579" y="4743630"/>
            <a:ext cx="2895600" cy="273844"/>
          </a:xfrm>
        </p:spPr>
        <p:txBody>
          <a:bodyPr/>
          <a:lstStyle/>
          <a:p>
            <a:r>
              <a:rPr lang="en-US" sz="1600" dirty="0" smtClean="0">
                <a:solidFill>
                  <a:schemeClr val="tx1"/>
                </a:solidFill>
              </a:rPr>
              <a:t>Speaker:  Carla Birckelbaw, AT</a:t>
            </a:r>
            <a:endParaRPr lang="en-US" sz="1600" dirty="0">
              <a:solidFill>
                <a:schemeClr val="tx1"/>
              </a:solidFill>
            </a:endParaRPr>
          </a:p>
        </p:txBody>
      </p:sp>
      <p:sp>
        <p:nvSpPr>
          <p:cNvPr id="7" name="TextBox 6"/>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1904213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ITSM </a:t>
            </a:r>
            <a:r>
              <a:rPr lang="en-US" dirty="0" smtClean="0"/>
              <a:t>Project Update</a:t>
            </a:r>
            <a:endParaRPr lang="en-US" dirty="0"/>
          </a:p>
        </p:txBody>
      </p:sp>
      <p:sp>
        <p:nvSpPr>
          <p:cNvPr id="3" name="Content Placeholder 2"/>
          <p:cNvSpPr>
            <a:spLocks noGrp="1"/>
          </p:cNvSpPr>
          <p:nvPr>
            <p:ph idx="1"/>
          </p:nvPr>
        </p:nvSpPr>
        <p:spPr/>
        <p:txBody>
          <a:bodyPr>
            <a:normAutofit/>
          </a:bodyPr>
          <a:lstStyle/>
          <a:p>
            <a:r>
              <a:rPr lang="en-US" sz="2400" dirty="0" smtClean="0"/>
              <a:t>All new functionality in production by 6/30/17</a:t>
            </a:r>
          </a:p>
          <a:p>
            <a:r>
              <a:rPr lang="en-US" sz="2400" dirty="0" smtClean="0"/>
              <a:t>Currently in configuration &amp; testing:</a:t>
            </a:r>
          </a:p>
          <a:p>
            <a:pPr lvl="1">
              <a:buFont typeface="Courier New" panose="02070309020205020404" pitchFamily="49" charset="0"/>
              <a:buChar char="o"/>
            </a:pPr>
            <a:r>
              <a:rPr lang="en-US" sz="2400" dirty="0" smtClean="0"/>
              <a:t>Reservation Manager (equipment checkout)</a:t>
            </a:r>
          </a:p>
          <a:p>
            <a:pPr lvl="1">
              <a:buFont typeface="Courier New" panose="02070309020205020404" pitchFamily="49" charset="0"/>
              <a:buChar char="o"/>
            </a:pPr>
            <a:r>
              <a:rPr lang="en-US" sz="2400" dirty="0" smtClean="0"/>
              <a:t>Vendor and Contract forms</a:t>
            </a:r>
          </a:p>
          <a:p>
            <a:pPr lvl="1">
              <a:buFont typeface="Courier New" panose="02070309020205020404" pitchFamily="49" charset="0"/>
              <a:buChar char="o"/>
            </a:pPr>
            <a:r>
              <a:rPr lang="en-US" sz="2400" dirty="0" smtClean="0"/>
              <a:t>Mobile access for IT staff</a:t>
            </a:r>
          </a:p>
          <a:p>
            <a:pPr lvl="1">
              <a:buFont typeface="Courier New" panose="02070309020205020404" pitchFamily="49" charset="0"/>
              <a:buChar char="o"/>
            </a:pPr>
            <a:r>
              <a:rPr lang="en-US" sz="2400" dirty="0" smtClean="0"/>
              <a:t>Project Management</a:t>
            </a:r>
          </a:p>
          <a:p>
            <a:pPr lvl="1">
              <a:buFont typeface="Courier New" panose="02070309020205020404" pitchFamily="49" charset="0"/>
              <a:buChar char="o"/>
            </a:pPr>
            <a:r>
              <a:rPr lang="en-US" sz="2400" dirty="0" smtClean="0"/>
              <a:t>Release Management</a:t>
            </a:r>
            <a:endParaRPr lang="en-US" sz="2400" dirty="0"/>
          </a:p>
        </p:txBody>
      </p:sp>
      <p:sp>
        <p:nvSpPr>
          <p:cNvPr id="6" name="Footer Placeholder 1"/>
          <p:cNvSpPr>
            <a:spLocks noGrp="1"/>
          </p:cNvSpPr>
          <p:nvPr>
            <p:ph type="ftr" sz="quarter" idx="11"/>
          </p:nvPr>
        </p:nvSpPr>
        <p:spPr>
          <a:xfrm>
            <a:off x="6192559" y="4750611"/>
            <a:ext cx="2895600" cy="273844"/>
          </a:xfrm>
        </p:spPr>
        <p:txBody>
          <a:bodyPr/>
          <a:lstStyle/>
          <a:p>
            <a:r>
              <a:rPr lang="en-US" sz="1600" dirty="0" smtClean="0">
                <a:solidFill>
                  <a:schemeClr val="tx1"/>
                </a:solidFill>
              </a:rPr>
              <a:t>Speaker:  Carla Birckelbaw, AT</a:t>
            </a:r>
            <a:endParaRPr lang="en-US" sz="1600" dirty="0">
              <a:solidFill>
                <a:schemeClr val="tx1"/>
              </a:solidFill>
            </a:endParaRPr>
          </a:p>
        </p:txBody>
      </p:sp>
      <p:sp>
        <p:nvSpPr>
          <p:cNvPr id="7" name="TextBox 6"/>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547970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Rectangle 4"/>
          <p:cNvSpPr>
            <a:spLocks noChangeArrowheads="1"/>
          </p:cNvSpPr>
          <p:nvPr/>
        </p:nvSpPr>
        <p:spPr bwMode="auto">
          <a:xfrm>
            <a:off x="2382253" y="1237957"/>
            <a:ext cx="6184232" cy="23775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000000"/>
                </a:solidFill>
                <a:latin typeface="Exchange SSm 4r"/>
              </a:rPr>
              <a:t>1995: </a:t>
            </a:r>
          </a:p>
          <a:p>
            <a:pPr defTabSz="685800"/>
            <a:r>
              <a:rPr lang="en-US" altLang="en-US" sz="1500" dirty="0">
                <a:solidFill>
                  <a:srgbClr val="000000"/>
                </a:solidFill>
                <a:latin typeface="Exchange SSm 4r"/>
              </a:rPr>
              <a:t>“A company's move into the digital future would be at a speed proportionate to the conversion of its atoms to bits - videocassette rental are an example, since these atoms could become bits very easily.”</a:t>
            </a:r>
            <a:endParaRPr lang="en-US" altLang="en-US" sz="1500" dirty="0"/>
          </a:p>
          <a:p>
            <a:pPr defTabSz="685800"/>
            <a:endParaRPr lang="en-US" altLang="en-US" sz="1500" dirty="0">
              <a:solidFill>
                <a:srgbClr val="000000"/>
              </a:solidFill>
              <a:latin typeface="Exchange SSm 4r"/>
            </a:endParaRPr>
          </a:p>
          <a:p>
            <a:pPr defTabSz="685800"/>
            <a:r>
              <a:rPr lang="en-US" altLang="en-US" sz="1500" dirty="0">
                <a:solidFill>
                  <a:srgbClr val="000000"/>
                </a:solidFill>
                <a:latin typeface="Exchange SSm 4r"/>
              </a:rPr>
              <a:t>“Wayne Huizenga, Blockbuster's former chairman, was the lunch speaker. He defended his stock by saying, "Professor Negroponte is wrong.“”</a:t>
            </a:r>
          </a:p>
          <a:p>
            <a:pPr defTabSz="685800"/>
            <a:endParaRPr lang="en-US" altLang="en-US" sz="1500" dirty="0">
              <a:solidFill>
                <a:srgbClr val="000000"/>
              </a:solidFill>
              <a:latin typeface="Exchange SSm 4r"/>
            </a:endParaRPr>
          </a:p>
        </p:txBody>
      </p:sp>
      <p:pic>
        <p:nvPicPr>
          <p:cNvPr id="6" name="Picture 5"/>
          <p:cNvPicPr>
            <a:picLocks noChangeAspect="1"/>
          </p:cNvPicPr>
          <p:nvPr/>
        </p:nvPicPr>
        <p:blipFill>
          <a:blip r:embed="rId3"/>
          <a:stretch>
            <a:fillRect/>
          </a:stretch>
        </p:blipFill>
        <p:spPr>
          <a:xfrm>
            <a:off x="374483" y="1281815"/>
            <a:ext cx="1543050" cy="2050256"/>
          </a:xfrm>
          <a:prstGeom prst="rect">
            <a:avLst/>
          </a:prstGeom>
          <a:ln>
            <a:solidFill>
              <a:schemeClr val="accent1"/>
            </a:solidFill>
          </a:ln>
        </p:spPr>
      </p:pic>
      <p:sp>
        <p:nvSpPr>
          <p:cNvPr id="7" name="Rectangle 6"/>
          <p:cNvSpPr/>
          <p:nvPr/>
        </p:nvSpPr>
        <p:spPr>
          <a:xfrm>
            <a:off x="3607540" y="4229474"/>
            <a:ext cx="2906630" cy="300082"/>
          </a:xfrm>
          <a:prstGeom prst="rect">
            <a:avLst/>
          </a:prstGeom>
        </p:spPr>
        <p:txBody>
          <a:bodyPr wrap="none">
            <a:spAutoFit/>
          </a:bodyPr>
          <a:lstStyle/>
          <a:p>
            <a:pPr lvl="0" eaLnBrk="0" fontAlgn="base" hangingPunct="0">
              <a:spcBef>
                <a:spcPct val="0"/>
              </a:spcBef>
              <a:spcAft>
                <a:spcPct val="0"/>
              </a:spcAft>
            </a:pPr>
            <a:r>
              <a:rPr lang="en-US" altLang="en-US" sz="1350" dirty="0">
                <a:solidFill>
                  <a:srgbClr val="000000"/>
                </a:solidFill>
                <a:latin typeface="Exchange SSm 4r"/>
                <a:hlinkClick r:id="rId4"/>
              </a:rPr>
              <a:t>Negroponte Blockbuster Bits Atoms</a:t>
            </a:r>
            <a:endParaRPr lang="en-US" altLang="en-US" sz="1350" dirty="0"/>
          </a:p>
        </p:txBody>
      </p:sp>
      <p:sp>
        <p:nvSpPr>
          <p:cNvPr id="8" name="Rectangle 7"/>
          <p:cNvSpPr/>
          <p:nvPr/>
        </p:nvSpPr>
        <p:spPr>
          <a:xfrm>
            <a:off x="300780" y="3477814"/>
            <a:ext cx="1690463" cy="300082"/>
          </a:xfrm>
          <a:prstGeom prst="rect">
            <a:avLst/>
          </a:prstGeom>
        </p:spPr>
        <p:txBody>
          <a:bodyPr wrap="none">
            <a:spAutoFit/>
          </a:bodyPr>
          <a:lstStyle/>
          <a:p>
            <a:pPr algn="ctr"/>
            <a:r>
              <a:rPr lang="en-US" sz="1350" b="1" dirty="0"/>
              <a:t>Nicholas Negroponte</a:t>
            </a:r>
          </a:p>
        </p:txBody>
      </p:sp>
      <p:sp>
        <p:nvSpPr>
          <p:cNvPr id="9"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3677288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ITSM </a:t>
            </a:r>
            <a:r>
              <a:rPr lang="en-US" dirty="0" smtClean="0"/>
              <a:t>Project Update</a:t>
            </a:r>
            <a:endParaRPr lang="en-US" dirty="0"/>
          </a:p>
        </p:txBody>
      </p:sp>
      <p:sp>
        <p:nvSpPr>
          <p:cNvPr id="3" name="Content Placeholder 2"/>
          <p:cNvSpPr>
            <a:spLocks noGrp="1"/>
          </p:cNvSpPr>
          <p:nvPr>
            <p:ph idx="1"/>
          </p:nvPr>
        </p:nvSpPr>
        <p:spPr/>
        <p:txBody>
          <a:bodyPr>
            <a:normAutofit/>
          </a:bodyPr>
          <a:lstStyle/>
          <a:p>
            <a:r>
              <a:rPr lang="en-US" sz="2000" dirty="0" smtClean="0"/>
              <a:t>Currently in the requirements phase:</a:t>
            </a:r>
          </a:p>
          <a:p>
            <a:pPr lvl="1">
              <a:buFont typeface="Courier New" panose="02070309020205020404" pitchFamily="49" charset="0"/>
              <a:buChar char="o"/>
            </a:pPr>
            <a:r>
              <a:rPr lang="en-US" sz="2000" dirty="0" smtClean="0"/>
              <a:t>Problem Management</a:t>
            </a:r>
          </a:p>
          <a:p>
            <a:pPr lvl="1">
              <a:buFont typeface="Courier New" panose="02070309020205020404" pitchFamily="49" charset="0"/>
              <a:buChar char="o"/>
            </a:pPr>
            <a:r>
              <a:rPr lang="en-US" sz="2000" dirty="0" smtClean="0"/>
              <a:t>Service Level/Catalog Management</a:t>
            </a:r>
          </a:p>
          <a:p>
            <a:pPr>
              <a:buFont typeface="Arial" panose="020B0604020202020204" pitchFamily="34" charset="0"/>
              <a:buChar char="•"/>
            </a:pPr>
            <a:r>
              <a:rPr lang="en-US" sz="2000" dirty="0" smtClean="0"/>
              <a:t>CMDB</a:t>
            </a:r>
          </a:p>
          <a:p>
            <a:pPr lvl="1">
              <a:buFont typeface="Arial" panose="020B0604020202020204" pitchFamily="34" charset="0"/>
              <a:buChar char="•"/>
            </a:pPr>
            <a:r>
              <a:rPr lang="en-US" sz="2000" dirty="0" smtClean="0"/>
              <a:t>Infrastructure CI types available for population</a:t>
            </a:r>
          </a:p>
          <a:p>
            <a:pPr lvl="1">
              <a:buFont typeface="Arial" panose="020B0604020202020204" pitchFamily="34" charset="0"/>
              <a:buChar char="•"/>
            </a:pPr>
            <a:r>
              <a:rPr lang="en-US" sz="2000" dirty="0" smtClean="0"/>
              <a:t>Automation of Endpoint CIs from SCCM in progress</a:t>
            </a:r>
          </a:p>
          <a:p>
            <a:pPr>
              <a:buFont typeface="Arial" panose="020B0604020202020204" pitchFamily="34" charset="0"/>
              <a:buChar char="•"/>
            </a:pPr>
            <a:r>
              <a:rPr lang="en-US" sz="2000" dirty="0" smtClean="0"/>
              <a:t>Future (later in 2017)</a:t>
            </a:r>
          </a:p>
          <a:p>
            <a:pPr lvl="1">
              <a:buFont typeface="Arial" panose="020B0604020202020204" pitchFamily="34" charset="0"/>
              <a:buChar char="•"/>
            </a:pPr>
            <a:r>
              <a:rPr lang="en-US" sz="2000" dirty="0" smtClean="0"/>
              <a:t>Upgrade to Cherwell 9.x and self-service portal redesign</a:t>
            </a:r>
          </a:p>
        </p:txBody>
      </p:sp>
      <p:sp>
        <p:nvSpPr>
          <p:cNvPr id="6" name="Footer Placeholder 1"/>
          <p:cNvSpPr>
            <a:spLocks noGrp="1"/>
          </p:cNvSpPr>
          <p:nvPr>
            <p:ph type="ftr" sz="quarter" idx="11"/>
          </p:nvPr>
        </p:nvSpPr>
        <p:spPr>
          <a:xfrm>
            <a:off x="6242597" y="4801195"/>
            <a:ext cx="2895600" cy="273844"/>
          </a:xfrm>
        </p:spPr>
        <p:txBody>
          <a:bodyPr/>
          <a:lstStyle/>
          <a:p>
            <a:r>
              <a:rPr lang="en-US" sz="1600" dirty="0" smtClean="0">
                <a:solidFill>
                  <a:schemeClr val="tx1"/>
                </a:solidFill>
              </a:rPr>
              <a:t>Speaker:  Carla Birckelbaw, AT</a:t>
            </a:r>
            <a:endParaRPr lang="en-US" sz="1600" dirty="0">
              <a:solidFill>
                <a:schemeClr val="tx1"/>
              </a:solidFill>
            </a:endParaRPr>
          </a:p>
        </p:txBody>
      </p:sp>
      <p:sp>
        <p:nvSpPr>
          <p:cNvPr id="7" name="TextBox 6"/>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1988865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dirty="0"/>
              <a:t>Operational </a:t>
            </a:r>
            <a:r>
              <a:rPr lang="en-US" dirty="0" smtClean="0"/>
              <a:t>Excellence</a:t>
            </a:r>
            <a:endParaRPr lang="en-US" dirty="0"/>
          </a:p>
        </p:txBody>
      </p:sp>
      <p:sp>
        <p:nvSpPr>
          <p:cNvPr id="3" name="Content Placeholder 2"/>
          <p:cNvSpPr>
            <a:spLocks noGrp="1"/>
          </p:cNvSpPr>
          <p:nvPr>
            <p:ph idx="1"/>
          </p:nvPr>
        </p:nvSpPr>
        <p:spPr/>
        <p:txBody>
          <a:bodyPr/>
          <a:lstStyle/>
          <a:p>
            <a:r>
              <a:rPr lang="en-US" dirty="0" smtClean="0"/>
              <a:t>Continuous Improvement project in AT</a:t>
            </a:r>
          </a:p>
          <a:p>
            <a:r>
              <a:rPr lang="en-US" dirty="0" smtClean="0"/>
              <a:t>Major focus on existing services after period of rapid change</a:t>
            </a:r>
          </a:p>
          <a:p>
            <a:r>
              <a:rPr lang="en-US" dirty="0"/>
              <a:t>Establish core set of attributes every </a:t>
            </a:r>
            <a:r>
              <a:rPr lang="en-US" dirty="0" smtClean="0"/>
              <a:t>service needs, fill in gaps and document everything</a:t>
            </a:r>
            <a:endParaRPr lang="en-US" dirty="0"/>
          </a:p>
          <a:p>
            <a:endParaRPr lang="en-US" dirty="0"/>
          </a:p>
        </p:txBody>
      </p:sp>
      <p:sp>
        <p:nvSpPr>
          <p:cNvPr id="5" name="Footer Placeholder 1"/>
          <p:cNvSpPr>
            <a:spLocks noGrp="1"/>
          </p:cNvSpPr>
          <p:nvPr>
            <p:ph type="ftr" sz="quarter" idx="11"/>
          </p:nvPr>
        </p:nvSpPr>
        <p:spPr>
          <a:xfrm>
            <a:off x="6186656" y="4752856"/>
            <a:ext cx="2895600" cy="273844"/>
          </a:xfrm>
        </p:spPr>
        <p:txBody>
          <a:bodyPr/>
          <a:lstStyle/>
          <a:p>
            <a:r>
              <a:rPr lang="en-US" sz="1600" dirty="0" smtClean="0">
                <a:solidFill>
                  <a:schemeClr val="tx1"/>
                </a:solidFill>
              </a:rPr>
              <a:t>Speaker:  Carla Birckelbaw, AT</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3612079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dirty="0" smtClean="0"/>
              <a:t>New IT Staff Communication List</a:t>
            </a:r>
            <a:endParaRPr lang="en-US" dirty="0"/>
          </a:p>
        </p:txBody>
      </p:sp>
      <p:sp>
        <p:nvSpPr>
          <p:cNvPr id="3" name="Content Placeholder 2"/>
          <p:cNvSpPr>
            <a:spLocks noGrp="1"/>
          </p:cNvSpPr>
          <p:nvPr>
            <p:ph idx="1"/>
          </p:nvPr>
        </p:nvSpPr>
        <p:spPr/>
        <p:txBody>
          <a:bodyPr/>
          <a:lstStyle/>
          <a:p>
            <a:r>
              <a:rPr lang="en-US" dirty="0" smtClean="0"/>
              <a:t>Utilizing Office 365 Groups </a:t>
            </a:r>
          </a:p>
          <a:p>
            <a:r>
              <a:rPr lang="en-US" dirty="0" smtClean="0"/>
              <a:t>Initially a distribution list, more collaboration options in future</a:t>
            </a:r>
          </a:p>
          <a:p>
            <a:r>
              <a:rPr lang="en-US" dirty="0" smtClean="0"/>
              <a:t>Replaces ITANNOUNCE-L</a:t>
            </a:r>
          </a:p>
          <a:p>
            <a:r>
              <a:rPr lang="en-US" dirty="0" smtClean="0"/>
              <a:t>Automatic subscription of IT staff</a:t>
            </a:r>
            <a:endParaRPr lang="en-US" dirty="0"/>
          </a:p>
          <a:p>
            <a:endParaRPr lang="en-US" dirty="0"/>
          </a:p>
        </p:txBody>
      </p:sp>
      <p:sp>
        <p:nvSpPr>
          <p:cNvPr id="5" name="Footer Placeholder 1"/>
          <p:cNvSpPr>
            <a:spLocks noGrp="1"/>
          </p:cNvSpPr>
          <p:nvPr>
            <p:ph type="ftr" sz="quarter" idx="11"/>
          </p:nvPr>
        </p:nvSpPr>
        <p:spPr>
          <a:xfrm>
            <a:off x="6179676" y="4801195"/>
            <a:ext cx="2895600" cy="273844"/>
          </a:xfrm>
        </p:spPr>
        <p:txBody>
          <a:bodyPr/>
          <a:lstStyle/>
          <a:p>
            <a:r>
              <a:rPr lang="en-US" sz="1600" dirty="0" smtClean="0">
                <a:solidFill>
                  <a:schemeClr val="tx1"/>
                </a:solidFill>
              </a:rPr>
              <a:t>Speaker:  Carla Birckelbaw, AT</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3424590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845603" y="1877068"/>
            <a:ext cx="7772400" cy="1021556"/>
          </a:xfrm>
        </p:spPr>
        <p:txBody>
          <a:bodyPr>
            <a:normAutofit/>
          </a:bodyPr>
          <a:lstStyle/>
          <a:p>
            <a:pPr algn="ctr"/>
            <a:r>
              <a:rPr lang="en-US" sz="5200" cap="none" dirty="0" err="1" smtClean="0"/>
              <a:t>AirWatch</a:t>
            </a:r>
            <a:r>
              <a:rPr lang="en-US" sz="5200" cap="none" dirty="0" smtClean="0"/>
              <a:t> Update</a:t>
            </a:r>
            <a:endParaRPr lang="en-US" sz="5200" cap="none" dirty="0"/>
          </a:p>
        </p:txBody>
      </p:sp>
      <p:sp>
        <p:nvSpPr>
          <p:cNvPr id="6" name="Footer Placeholder 1"/>
          <p:cNvSpPr>
            <a:spLocks noGrp="1"/>
          </p:cNvSpPr>
          <p:nvPr>
            <p:ph type="ftr" sz="quarter" idx="11"/>
          </p:nvPr>
        </p:nvSpPr>
        <p:spPr>
          <a:xfrm>
            <a:off x="5977251" y="4785724"/>
            <a:ext cx="2895600" cy="273844"/>
          </a:xfrm>
        </p:spPr>
        <p:txBody>
          <a:bodyPr/>
          <a:lstStyle/>
          <a:p>
            <a:r>
              <a:rPr lang="en-US" sz="1600" dirty="0" smtClean="0">
                <a:solidFill>
                  <a:schemeClr val="tx1"/>
                </a:solidFill>
              </a:rPr>
              <a:t>Speaker:  Dan Taube, AT </a:t>
            </a:r>
            <a:endParaRPr lang="en-US" sz="1600" dirty="0">
              <a:solidFill>
                <a:schemeClr val="tx1"/>
              </a:solidFill>
            </a:endParaRPr>
          </a:p>
        </p:txBody>
      </p:sp>
      <p:sp>
        <p:nvSpPr>
          <p:cNvPr id="7" name="TextBox 6"/>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2707087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9 to 7 Dial Plan Change</a:t>
            </a:r>
            <a:endParaRPr lang="en-US" dirty="0"/>
          </a:p>
        </p:txBody>
      </p:sp>
      <p:sp>
        <p:nvSpPr>
          <p:cNvPr id="3" name="Content Placeholder 2"/>
          <p:cNvSpPr>
            <a:spLocks noGrp="1"/>
          </p:cNvSpPr>
          <p:nvPr>
            <p:ph idx="1"/>
          </p:nvPr>
        </p:nvSpPr>
        <p:spPr/>
        <p:txBody>
          <a:bodyPr/>
          <a:lstStyle/>
          <a:p>
            <a:r>
              <a:rPr lang="en-US" dirty="0" smtClean="0"/>
              <a:t>All phones change over on March 22</a:t>
            </a:r>
            <a:r>
              <a:rPr lang="en-US" baseline="30000" dirty="0" smtClean="0"/>
              <a:t>nd</a:t>
            </a:r>
            <a:endParaRPr lang="en-US" dirty="0" smtClean="0"/>
          </a:p>
          <a:p>
            <a:r>
              <a:rPr lang="en-US" dirty="0" smtClean="0"/>
              <a:t>Be mindful of analog lines that have preprogrammed speed dials (i.e. Fax Machines)</a:t>
            </a:r>
          </a:p>
          <a:p>
            <a:r>
              <a:rPr lang="en-US" dirty="0" smtClean="0"/>
              <a:t>911 dialing remains the same</a:t>
            </a:r>
            <a:endParaRPr lang="en-US" dirty="0"/>
          </a:p>
        </p:txBody>
      </p:sp>
      <p:sp>
        <p:nvSpPr>
          <p:cNvPr id="5" name="Footer Placeholder 1"/>
          <p:cNvSpPr>
            <a:spLocks noGrp="1"/>
          </p:cNvSpPr>
          <p:nvPr>
            <p:ph type="ftr" sz="quarter" idx="11"/>
          </p:nvPr>
        </p:nvSpPr>
        <p:spPr>
          <a:xfrm>
            <a:off x="6026113" y="4741577"/>
            <a:ext cx="2895600" cy="273844"/>
          </a:xfrm>
        </p:spPr>
        <p:txBody>
          <a:bodyPr/>
          <a:lstStyle/>
          <a:p>
            <a:r>
              <a:rPr lang="en-US" sz="1600" dirty="0" smtClean="0">
                <a:solidFill>
                  <a:schemeClr val="tx1"/>
                </a:solidFill>
              </a:rPr>
              <a:t>Speaker:  Rob Bailey, SAIT</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3324780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err="1" smtClean="0"/>
              <a:t>ReggieNet</a:t>
            </a:r>
            <a:r>
              <a:rPr lang="en-US" dirty="0" smtClean="0"/>
              <a:t> Upgrade</a:t>
            </a:r>
            <a:endParaRPr lang="en-US" dirty="0"/>
          </a:p>
        </p:txBody>
      </p:sp>
      <p:sp>
        <p:nvSpPr>
          <p:cNvPr id="3" name="Content Placeholder 2"/>
          <p:cNvSpPr>
            <a:spLocks noGrp="1"/>
          </p:cNvSpPr>
          <p:nvPr>
            <p:ph idx="1"/>
          </p:nvPr>
        </p:nvSpPr>
        <p:spPr/>
        <p:txBody>
          <a:bodyPr/>
          <a:lstStyle/>
          <a:p>
            <a:pPr marL="0" indent="0">
              <a:buNone/>
            </a:pPr>
            <a:r>
              <a:rPr lang="en-US" dirty="0" smtClean="0"/>
              <a:t>Upgraded to Sakai 11. 3</a:t>
            </a:r>
          </a:p>
          <a:p>
            <a:pPr marL="0" indent="0">
              <a:buNone/>
            </a:pPr>
            <a:endParaRPr lang="en-US" dirty="0"/>
          </a:p>
          <a:p>
            <a:r>
              <a:rPr lang="en-US" dirty="0"/>
              <a:t>New interface</a:t>
            </a:r>
          </a:p>
          <a:p>
            <a:r>
              <a:rPr lang="en-US" dirty="0"/>
              <a:t>Responsive Design</a:t>
            </a:r>
          </a:p>
          <a:p>
            <a:pPr marL="0" indent="0">
              <a:buNone/>
            </a:pPr>
            <a:endParaRPr lang="en-US" dirty="0" smtClean="0"/>
          </a:p>
          <a:p>
            <a:endParaRPr lang="en-US" dirty="0" smtClean="0"/>
          </a:p>
          <a:p>
            <a:endParaRPr lang="en-US" dirty="0"/>
          </a:p>
        </p:txBody>
      </p:sp>
      <p:sp>
        <p:nvSpPr>
          <p:cNvPr id="5" name="Footer Placeholder 1"/>
          <p:cNvSpPr>
            <a:spLocks noGrp="1"/>
          </p:cNvSpPr>
          <p:nvPr>
            <p:ph type="ftr" sz="quarter" idx="11"/>
          </p:nvPr>
        </p:nvSpPr>
        <p:spPr>
          <a:xfrm>
            <a:off x="6242597" y="4801195"/>
            <a:ext cx="2895600" cy="273844"/>
          </a:xfrm>
        </p:spPr>
        <p:txBody>
          <a:bodyPr/>
          <a:lstStyle/>
          <a:p>
            <a:r>
              <a:rPr lang="en-US" sz="1600" dirty="0" smtClean="0">
                <a:solidFill>
                  <a:schemeClr val="tx1"/>
                </a:solidFill>
              </a:rPr>
              <a:t>Speaker:  Charles Bristow, CTLT</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2660183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New features</a:t>
            </a:r>
            <a:endParaRPr lang="en-US" dirty="0"/>
          </a:p>
        </p:txBody>
      </p:sp>
      <p:sp>
        <p:nvSpPr>
          <p:cNvPr id="3" name="Content Placeholder 2"/>
          <p:cNvSpPr>
            <a:spLocks noGrp="1"/>
          </p:cNvSpPr>
          <p:nvPr>
            <p:ph idx="1"/>
          </p:nvPr>
        </p:nvSpPr>
        <p:spPr>
          <a:xfrm>
            <a:off x="457200" y="1200151"/>
            <a:ext cx="8302336" cy="2779567"/>
          </a:xfrm>
        </p:spPr>
        <p:txBody>
          <a:bodyPr>
            <a:normAutofit fontScale="70000" lnSpcReduction="20000"/>
          </a:bodyPr>
          <a:lstStyle/>
          <a:p>
            <a:r>
              <a:rPr lang="en-US" dirty="0" smtClean="0"/>
              <a:t>Enhancements </a:t>
            </a:r>
            <a:r>
              <a:rPr lang="en-US" dirty="0"/>
              <a:t>to the Lessons tool </a:t>
            </a:r>
            <a:r>
              <a:rPr lang="en-US" dirty="0" smtClean="0"/>
              <a:t>(multiple </a:t>
            </a:r>
            <a:r>
              <a:rPr lang="en-US" dirty="0"/>
              <a:t>columns, section breaks</a:t>
            </a:r>
            <a:r>
              <a:rPr lang="en-US" dirty="0" smtClean="0"/>
              <a:t>)</a:t>
            </a:r>
          </a:p>
          <a:p>
            <a:r>
              <a:rPr lang="en-US" dirty="0"/>
              <a:t>A new checklist feature in the Lessons </a:t>
            </a:r>
            <a:r>
              <a:rPr lang="en-US" dirty="0" smtClean="0"/>
              <a:t>tool</a:t>
            </a:r>
            <a:endParaRPr lang="en-US" dirty="0"/>
          </a:p>
          <a:p>
            <a:r>
              <a:rPr lang="en-US" dirty="0"/>
              <a:t>Individual student activity reports in the Tests &amp; Quizzes tool</a:t>
            </a:r>
          </a:p>
          <a:p>
            <a:r>
              <a:rPr lang="en-US" dirty="0" smtClean="0"/>
              <a:t>A </a:t>
            </a:r>
            <a:r>
              <a:rPr lang="en-US" dirty="0"/>
              <a:t>new trash feature in the Resources tool now prevents accidental </a:t>
            </a:r>
            <a:r>
              <a:rPr lang="en-US" dirty="0" smtClean="0"/>
              <a:t>deletion</a:t>
            </a:r>
          </a:p>
          <a:p>
            <a:r>
              <a:rPr lang="en-US" dirty="0"/>
              <a:t>A </a:t>
            </a:r>
            <a:r>
              <a:rPr lang="en-US"/>
              <a:t>new </a:t>
            </a:r>
            <a:r>
              <a:rPr lang="en-US" smtClean="0"/>
              <a:t>Gradebook</a:t>
            </a:r>
            <a:endParaRPr lang="en-US" dirty="0"/>
          </a:p>
        </p:txBody>
      </p:sp>
      <p:sp>
        <p:nvSpPr>
          <p:cNvPr id="5" name="Footer Placeholder 1"/>
          <p:cNvSpPr>
            <a:spLocks noGrp="1"/>
          </p:cNvSpPr>
          <p:nvPr>
            <p:ph type="ftr" sz="quarter" idx="11"/>
          </p:nvPr>
        </p:nvSpPr>
        <p:spPr>
          <a:xfrm>
            <a:off x="6248400" y="4797266"/>
            <a:ext cx="2895600" cy="273844"/>
          </a:xfrm>
        </p:spPr>
        <p:txBody>
          <a:bodyPr/>
          <a:lstStyle/>
          <a:p>
            <a:r>
              <a:rPr lang="en-US" sz="1600" dirty="0" smtClean="0">
                <a:solidFill>
                  <a:schemeClr val="tx1"/>
                </a:solidFill>
              </a:rPr>
              <a:t>Speaker:  Charles Bristow, CTLT</a:t>
            </a:r>
            <a:endParaRPr lang="en-US" sz="1600" dirty="0">
              <a:solidFill>
                <a:schemeClr val="tx1"/>
              </a:solidFill>
            </a:endParaRPr>
          </a:p>
        </p:txBody>
      </p:sp>
      <p:sp>
        <p:nvSpPr>
          <p:cNvPr id="6" name="TextBox 5"/>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532222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pPr fontAlgn="ctr"/>
            <a:r>
              <a:rPr lang="en-US" dirty="0" err="1" smtClean="0"/>
              <a:t>TechZone</a:t>
            </a:r>
            <a:r>
              <a:rPr lang="en-US" dirty="0" smtClean="0"/>
              <a:t> updates</a:t>
            </a:r>
            <a:endParaRPr lang="en-US" dirty="0"/>
          </a:p>
        </p:txBody>
      </p:sp>
      <p:sp>
        <p:nvSpPr>
          <p:cNvPr id="3" name="Content Placeholder 2"/>
          <p:cNvSpPr>
            <a:spLocks noGrp="1"/>
          </p:cNvSpPr>
          <p:nvPr>
            <p:ph idx="1"/>
          </p:nvPr>
        </p:nvSpPr>
        <p:spPr/>
        <p:txBody>
          <a:bodyPr/>
          <a:lstStyle/>
          <a:p>
            <a:pPr fontAlgn="ctr"/>
            <a:r>
              <a:rPr lang="en-US" dirty="0"/>
              <a:t>Campus Mass Purchase update</a:t>
            </a:r>
          </a:p>
          <a:p>
            <a:r>
              <a:rPr lang="en-US" dirty="0"/>
              <a:t>Win10 purchasing implications</a:t>
            </a:r>
          </a:p>
          <a:p>
            <a:r>
              <a:rPr lang="en-US" dirty="0" err="1"/>
              <a:t>TechZone</a:t>
            </a:r>
            <a:r>
              <a:rPr lang="en-US" dirty="0"/>
              <a:t> News</a:t>
            </a:r>
          </a:p>
          <a:p>
            <a:pPr marL="0" indent="0">
              <a:buNone/>
            </a:pPr>
            <a:endParaRPr lang="en-US" dirty="0"/>
          </a:p>
        </p:txBody>
      </p:sp>
      <p:sp>
        <p:nvSpPr>
          <p:cNvPr id="5" name="TextBox 4"/>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
        <p:nvSpPr>
          <p:cNvPr id="6" name="Footer Placeholder 1"/>
          <p:cNvSpPr>
            <a:spLocks noGrp="1"/>
          </p:cNvSpPr>
          <p:nvPr>
            <p:ph type="ftr" sz="quarter" idx="11"/>
          </p:nvPr>
        </p:nvSpPr>
        <p:spPr>
          <a:xfrm>
            <a:off x="6248400" y="4660344"/>
            <a:ext cx="2895600" cy="273844"/>
          </a:xfrm>
        </p:spPr>
        <p:txBody>
          <a:bodyPr/>
          <a:lstStyle/>
          <a:p>
            <a:r>
              <a:rPr lang="en-US" sz="1600" dirty="0" smtClean="0">
                <a:solidFill>
                  <a:schemeClr val="tx1"/>
                </a:solidFill>
              </a:rPr>
              <a:t>Speaker:  Dave Greenfield, </a:t>
            </a:r>
            <a:r>
              <a:rPr lang="en-US" sz="1600" dirty="0" err="1" smtClean="0">
                <a:solidFill>
                  <a:schemeClr val="tx1"/>
                </a:solidFill>
              </a:rPr>
              <a:t>TechZone</a:t>
            </a:r>
            <a:r>
              <a:rPr lang="en-US" sz="1600" dirty="0" smtClean="0">
                <a:solidFill>
                  <a:schemeClr val="tx1"/>
                </a:solidFill>
              </a:rPr>
              <a:t>/Student Technologies</a:t>
            </a:r>
            <a:endParaRPr lang="en-US" sz="1600" dirty="0">
              <a:solidFill>
                <a:schemeClr val="tx1"/>
              </a:solidFill>
            </a:endParaRPr>
          </a:p>
        </p:txBody>
      </p:sp>
    </p:spTree>
    <p:extLst>
      <p:ext uri="{BB962C8B-B14F-4D97-AF65-F5344CB8AC3E}">
        <p14:creationId xmlns:p14="http://schemas.microsoft.com/office/powerpoint/2010/main" val="429651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3" name="Title 1"/>
          <p:cNvSpPr>
            <a:spLocks noGrp="1"/>
          </p:cNvSpPr>
          <p:nvPr>
            <p:ph type="title"/>
          </p:nvPr>
        </p:nvSpPr>
        <p:spPr>
          <a:xfrm>
            <a:off x="457200" y="205979"/>
            <a:ext cx="8229600" cy="857250"/>
          </a:xfrm>
        </p:spPr>
        <p:txBody>
          <a:bodyPr/>
          <a:lstStyle/>
          <a:p>
            <a:r>
              <a:rPr lang="en-US" dirty="0" smtClean="0"/>
              <a:t>Account Refresh</a:t>
            </a:r>
            <a:endParaRPr lang="en-US" dirty="0"/>
          </a:p>
        </p:txBody>
      </p:sp>
      <p:sp>
        <p:nvSpPr>
          <p:cNvPr id="5" name="Content Placeholder 2"/>
          <p:cNvSpPr>
            <a:spLocks noGrp="1"/>
          </p:cNvSpPr>
          <p:nvPr>
            <p:ph idx="1"/>
          </p:nvPr>
        </p:nvSpPr>
        <p:spPr>
          <a:xfrm>
            <a:off x="457200" y="1200151"/>
            <a:ext cx="8229600" cy="2779567"/>
          </a:xfrm>
        </p:spPr>
        <p:txBody>
          <a:bodyPr>
            <a:normAutofit fontScale="85000" lnSpcReduction="20000"/>
          </a:bodyPr>
          <a:lstStyle/>
          <a:p>
            <a:r>
              <a:rPr lang="en-US" dirty="0" smtClean="0"/>
              <a:t>Full Account Refresh</a:t>
            </a:r>
          </a:p>
          <a:p>
            <a:pPr lvl="1"/>
            <a:r>
              <a:rPr lang="en-US" dirty="0" smtClean="0"/>
              <a:t>More than just changing a user’s password</a:t>
            </a:r>
          </a:p>
          <a:p>
            <a:r>
              <a:rPr lang="en-US" dirty="0" smtClean="0"/>
              <a:t>Policy Compliance</a:t>
            </a:r>
          </a:p>
          <a:p>
            <a:pPr lvl="1"/>
            <a:r>
              <a:rPr lang="en-US" dirty="0" smtClean="0"/>
              <a:t>Passwords (Policy 9.2.2) </a:t>
            </a:r>
          </a:p>
          <a:p>
            <a:pPr lvl="1"/>
            <a:r>
              <a:rPr lang="en-US" dirty="0" smtClean="0"/>
              <a:t>Electronic Signature (Policy 9.8.8)</a:t>
            </a:r>
          </a:p>
          <a:p>
            <a:r>
              <a:rPr lang="en-US" dirty="0" smtClean="0"/>
              <a:t>Timeline</a:t>
            </a:r>
          </a:p>
          <a:p>
            <a:pPr lvl="1"/>
            <a:r>
              <a:rPr lang="en-US" dirty="0" smtClean="0"/>
              <a:t>March 20 – April 28</a:t>
            </a:r>
          </a:p>
          <a:p>
            <a:endParaRPr lang="en-US" dirty="0" smtClean="0"/>
          </a:p>
          <a:p>
            <a:pPr lvl="1"/>
            <a:endParaRPr lang="en-US" dirty="0"/>
          </a:p>
        </p:txBody>
      </p:sp>
      <p:sp>
        <p:nvSpPr>
          <p:cNvPr id="6" name="Footer Placeholder 1"/>
          <p:cNvSpPr>
            <a:spLocks noGrp="1"/>
          </p:cNvSpPr>
          <p:nvPr>
            <p:ph type="ftr" sz="quarter" idx="11"/>
          </p:nvPr>
        </p:nvSpPr>
        <p:spPr>
          <a:xfrm>
            <a:off x="6248400" y="4797266"/>
            <a:ext cx="2895600" cy="273844"/>
          </a:xfrm>
        </p:spPr>
        <p:txBody>
          <a:bodyPr/>
          <a:lstStyle/>
          <a:p>
            <a:r>
              <a:rPr lang="en-US" sz="1600" dirty="0" smtClean="0">
                <a:solidFill>
                  <a:schemeClr val="tx1"/>
                </a:solidFill>
              </a:rPr>
              <a:t>Speaker:  </a:t>
            </a:r>
            <a:r>
              <a:rPr lang="en-US" sz="1600" dirty="0" smtClean="0">
                <a:solidFill>
                  <a:schemeClr val="tx1"/>
                </a:solidFill>
              </a:rPr>
              <a:t>Craig Jackson, AT</a:t>
            </a:r>
            <a:endParaRPr lang="en-US" sz="1600" dirty="0">
              <a:solidFill>
                <a:schemeClr val="tx1"/>
              </a:solidFill>
            </a:endParaRPr>
          </a:p>
        </p:txBody>
      </p:sp>
    </p:spTree>
    <p:extLst>
      <p:ext uri="{BB962C8B-B14F-4D97-AF65-F5344CB8AC3E}">
        <p14:creationId xmlns:p14="http://schemas.microsoft.com/office/powerpoint/2010/main" val="1752781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3" name="Title 1"/>
          <p:cNvSpPr>
            <a:spLocks noGrp="1"/>
          </p:cNvSpPr>
          <p:nvPr>
            <p:ph type="title"/>
          </p:nvPr>
        </p:nvSpPr>
        <p:spPr>
          <a:xfrm>
            <a:off x="457200" y="205979"/>
            <a:ext cx="8229600" cy="857250"/>
          </a:xfrm>
        </p:spPr>
        <p:txBody>
          <a:bodyPr/>
          <a:lstStyle/>
          <a:p>
            <a:r>
              <a:rPr lang="en-US" dirty="0" smtClean="0"/>
              <a:t>Media Streaming</a:t>
            </a:r>
            <a:endParaRPr lang="en-US" dirty="0"/>
          </a:p>
        </p:txBody>
      </p:sp>
      <p:sp>
        <p:nvSpPr>
          <p:cNvPr id="5" name="Content Placeholder 2"/>
          <p:cNvSpPr>
            <a:spLocks noGrp="1"/>
          </p:cNvSpPr>
          <p:nvPr>
            <p:ph idx="1"/>
          </p:nvPr>
        </p:nvSpPr>
        <p:spPr>
          <a:xfrm>
            <a:off x="457200" y="1200151"/>
            <a:ext cx="8229600" cy="2779567"/>
          </a:xfrm>
        </p:spPr>
        <p:txBody>
          <a:bodyPr>
            <a:normAutofit fontScale="92500" lnSpcReduction="10000"/>
          </a:bodyPr>
          <a:lstStyle/>
          <a:p>
            <a:r>
              <a:rPr lang="en-US" dirty="0" smtClean="0"/>
              <a:t>Office 365 Video Tile</a:t>
            </a:r>
          </a:p>
          <a:p>
            <a:pPr lvl="1"/>
            <a:r>
              <a:rPr lang="en-US" dirty="0" smtClean="0"/>
              <a:t>35 Channels </a:t>
            </a:r>
          </a:p>
          <a:p>
            <a:r>
              <a:rPr lang="en-US" dirty="0" smtClean="0"/>
              <a:t>Working Group for Video Distribution</a:t>
            </a:r>
          </a:p>
          <a:p>
            <a:pPr lvl="1"/>
            <a:r>
              <a:rPr lang="en-US" dirty="0" smtClean="0"/>
              <a:t>Eric Yeager</a:t>
            </a:r>
          </a:p>
          <a:p>
            <a:pPr lvl="2"/>
            <a:r>
              <a:rPr lang="en-US" dirty="0" smtClean="0"/>
              <a:t>On-Demand Video</a:t>
            </a:r>
          </a:p>
          <a:p>
            <a:pPr lvl="2"/>
            <a:r>
              <a:rPr lang="en-US" dirty="0" smtClean="0"/>
              <a:t>Streaming</a:t>
            </a:r>
            <a:endParaRPr lang="en-US" dirty="0"/>
          </a:p>
        </p:txBody>
      </p:sp>
      <p:sp>
        <p:nvSpPr>
          <p:cNvPr id="6" name="Footer Placeholder 1"/>
          <p:cNvSpPr>
            <a:spLocks noGrp="1"/>
          </p:cNvSpPr>
          <p:nvPr>
            <p:ph type="ftr" sz="quarter" idx="11"/>
          </p:nvPr>
        </p:nvSpPr>
        <p:spPr>
          <a:xfrm>
            <a:off x="6248400" y="4797266"/>
            <a:ext cx="2895600" cy="273844"/>
          </a:xfrm>
        </p:spPr>
        <p:txBody>
          <a:bodyPr/>
          <a:lstStyle/>
          <a:p>
            <a:r>
              <a:rPr lang="en-US" sz="1600" dirty="0" smtClean="0">
                <a:solidFill>
                  <a:schemeClr val="tx1"/>
                </a:solidFill>
              </a:rPr>
              <a:t>Speaker:  </a:t>
            </a:r>
            <a:r>
              <a:rPr lang="en-US" sz="1600" dirty="0" smtClean="0">
                <a:solidFill>
                  <a:schemeClr val="tx1"/>
                </a:solidFill>
              </a:rPr>
              <a:t>Craig Jackson, AT</a:t>
            </a:r>
            <a:endParaRPr lang="en-US" sz="1600" dirty="0">
              <a:solidFill>
                <a:schemeClr val="tx1"/>
              </a:solidFill>
            </a:endParaRPr>
          </a:p>
        </p:txBody>
      </p:sp>
    </p:spTree>
    <p:extLst>
      <p:ext uri="{BB962C8B-B14F-4D97-AF65-F5344CB8AC3E}">
        <p14:creationId xmlns:p14="http://schemas.microsoft.com/office/powerpoint/2010/main" val="2079305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p:cNvSpPr txBox="1"/>
          <p:nvPr/>
        </p:nvSpPr>
        <p:spPr>
          <a:xfrm>
            <a:off x="2681785" y="1525379"/>
            <a:ext cx="6192672" cy="1938992"/>
          </a:xfrm>
          <a:prstGeom prst="rect">
            <a:avLst/>
          </a:prstGeom>
          <a:noFill/>
          <a:ln>
            <a:solidFill>
              <a:schemeClr val="tx1"/>
            </a:solidFill>
          </a:ln>
        </p:spPr>
        <p:txBody>
          <a:bodyPr wrap="square" rtlCol="0">
            <a:spAutoFit/>
          </a:bodyPr>
          <a:lstStyle/>
          <a:p>
            <a:r>
              <a:rPr lang="en-US" sz="1500" dirty="0"/>
              <a:t>“In 2000, Reed Hastings, the founder of a fledgling company called Netflix, flew to Dallas to propose a partnership to Blockbuster CEO John </a:t>
            </a:r>
            <a:r>
              <a:rPr lang="en-US" sz="1500" dirty="0" err="1"/>
              <a:t>Antioco</a:t>
            </a:r>
            <a:r>
              <a:rPr lang="en-US" sz="1500" dirty="0"/>
              <a:t> and his team.  The idea was that Netflix would run Blockbuster’s brand online and </a:t>
            </a:r>
            <a:r>
              <a:rPr lang="en-US" sz="1500" dirty="0" err="1"/>
              <a:t>Antioco’s</a:t>
            </a:r>
            <a:r>
              <a:rPr lang="en-US" sz="1500" dirty="0"/>
              <a:t> firm would promote Netflix in its stores.  Hastings got laughed out of the room.”</a:t>
            </a:r>
          </a:p>
          <a:p>
            <a:endParaRPr lang="en-US" sz="1500" dirty="0"/>
          </a:p>
          <a:p>
            <a:endParaRPr lang="en-US" sz="1500" dirty="0"/>
          </a:p>
          <a:p>
            <a:r>
              <a:rPr lang="en-US" sz="1500" dirty="0">
                <a:hlinkClick r:id="rId3"/>
              </a:rPr>
              <a:t>Forbes.com Hastings </a:t>
            </a:r>
            <a:r>
              <a:rPr lang="en-US" sz="1500" dirty="0" err="1">
                <a:hlinkClick r:id="rId3"/>
              </a:rPr>
              <a:t>Antioco</a:t>
            </a:r>
            <a:endParaRPr lang="en-US" sz="1500" dirty="0"/>
          </a:p>
        </p:txBody>
      </p:sp>
      <p:pic>
        <p:nvPicPr>
          <p:cNvPr id="6" name="Picture 5"/>
          <p:cNvPicPr>
            <a:picLocks noChangeAspect="1"/>
          </p:cNvPicPr>
          <p:nvPr/>
        </p:nvPicPr>
        <p:blipFill>
          <a:blip r:embed="rId4"/>
          <a:stretch>
            <a:fillRect/>
          </a:stretch>
        </p:blipFill>
        <p:spPr>
          <a:xfrm>
            <a:off x="453384" y="2149507"/>
            <a:ext cx="1450181" cy="1607344"/>
          </a:xfrm>
          <a:prstGeom prst="rect">
            <a:avLst/>
          </a:prstGeom>
          <a:ln>
            <a:solidFill>
              <a:schemeClr val="accent1"/>
            </a:solidFill>
          </a:ln>
        </p:spPr>
      </p:pic>
      <p:pic>
        <p:nvPicPr>
          <p:cNvPr id="7" name="Picture 6"/>
          <p:cNvPicPr>
            <a:picLocks noChangeAspect="1"/>
          </p:cNvPicPr>
          <p:nvPr/>
        </p:nvPicPr>
        <p:blipFill>
          <a:blip r:embed="rId5"/>
          <a:stretch>
            <a:fillRect/>
          </a:stretch>
        </p:blipFill>
        <p:spPr>
          <a:xfrm>
            <a:off x="537487" y="167169"/>
            <a:ext cx="1485900" cy="1614488"/>
          </a:xfrm>
          <a:prstGeom prst="rect">
            <a:avLst/>
          </a:prstGeom>
          <a:ln>
            <a:solidFill>
              <a:schemeClr val="accent1"/>
            </a:solidFill>
          </a:ln>
        </p:spPr>
      </p:pic>
      <p:sp>
        <p:nvSpPr>
          <p:cNvPr id="8" name="Rectangle 7"/>
          <p:cNvSpPr/>
          <p:nvPr/>
        </p:nvSpPr>
        <p:spPr>
          <a:xfrm>
            <a:off x="165691" y="3874295"/>
            <a:ext cx="2148280" cy="300082"/>
          </a:xfrm>
          <a:prstGeom prst="rect">
            <a:avLst/>
          </a:prstGeom>
        </p:spPr>
        <p:txBody>
          <a:bodyPr wrap="none">
            <a:spAutoFit/>
          </a:bodyPr>
          <a:lstStyle/>
          <a:p>
            <a:r>
              <a:rPr lang="en-US" sz="1350" b="1" dirty="0"/>
              <a:t>John </a:t>
            </a:r>
            <a:r>
              <a:rPr lang="en-US" sz="1350" b="1" dirty="0" err="1"/>
              <a:t>Antioco</a:t>
            </a:r>
            <a:r>
              <a:rPr lang="en-US" sz="1350" b="1" dirty="0"/>
              <a:t> (Blockbuster) </a:t>
            </a:r>
          </a:p>
        </p:txBody>
      </p:sp>
      <p:sp>
        <p:nvSpPr>
          <p:cNvPr id="9" name="Rectangle 8"/>
          <p:cNvSpPr/>
          <p:nvPr/>
        </p:nvSpPr>
        <p:spPr>
          <a:xfrm>
            <a:off x="353128" y="1814184"/>
            <a:ext cx="1818896" cy="300082"/>
          </a:xfrm>
          <a:prstGeom prst="rect">
            <a:avLst/>
          </a:prstGeom>
        </p:spPr>
        <p:txBody>
          <a:bodyPr wrap="none">
            <a:spAutoFit/>
          </a:bodyPr>
          <a:lstStyle/>
          <a:p>
            <a:pPr algn="ctr"/>
            <a:r>
              <a:rPr lang="en-US" sz="1350" b="1" dirty="0"/>
              <a:t>Reed Hastings (Netflix)</a:t>
            </a:r>
          </a:p>
        </p:txBody>
      </p:sp>
      <p:sp>
        <p:nvSpPr>
          <p:cNvPr id="11"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1515277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3" name="Title 1"/>
          <p:cNvSpPr>
            <a:spLocks noGrp="1"/>
          </p:cNvSpPr>
          <p:nvPr>
            <p:ph type="title"/>
          </p:nvPr>
        </p:nvSpPr>
        <p:spPr>
          <a:xfrm>
            <a:off x="457200" y="205979"/>
            <a:ext cx="8229600" cy="857250"/>
          </a:xfrm>
        </p:spPr>
        <p:txBody>
          <a:bodyPr/>
          <a:lstStyle/>
          <a:p>
            <a:r>
              <a:rPr lang="en-US" dirty="0" smtClean="0"/>
              <a:t>O365 Email &amp; Portal Apps</a:t>
            </a:r>
            <a:endParaRPr lang="en-US" dirty="0"/>
          </a:p>
        </p:txBody>
      </p:sp>
      <p:sp>
        <p:nvSpPr>
          <p:cNvPr id="5" name="Content Placeholder 2"/>
          <p:cNvSpPr>
            <a:spLocks noGrp="1"/>
          </p:cNvSpPr>
          <p:nvPr>
            <p:ph idx="1"/>
          </p:nvPr>
        </p:nvSpPr>
        <p:spPr>
          <a:xfrm>
            <a:off x="457200" y="1200151"/>
            <a:ext cx="8229600" cy="2779567"/>
          </a:xfrm>
        </p:spPr>
        <p:txBody>
          <a:bodyPr>
            <a:normAutofit fontScale="92500" lnSpcReduction="20000"/>
          </a:bodyPr>
          <a:lstStyle/>
          <a:p>
            <a:r>
              <a:rPr lang="en-US" b="1" i="1" u="sng" dirty="0" smtClean="0"/>
              <a:t>THANK YOU</a:t>
            </a:r>
          </a:p>
          <a:p>
            <a:pPr lvl="1"/>
            <a:r>
              <a:rPr lang="en-US" dirty="0" smtClean="0"/>
              <a:t>Email migration nearly complete</a:t>
            </a:r>
          </a:p>
          <a:p>
            <a:r>
              <a:rPr lang="en-US" dirty="0" smtClean="0"/>
              <a:t>Governance Group</a:t>
            </a:r>
          </a:p>
          <a:p>
            <a:pPr lvl="1"/>
            <a:r>
              <a:rPr lang="en-US" dirty="0" smtClean="0"/>
              <a:t>Support levels, sequence of new apps</a:t>
            </a:r>
          </a:p>
          <a:p>
            <a:r>
              <a:rPr lang="en-US" dirty="0" smtClean="0"/>
              <a:t>Great functionality </a:t>
            </a:r>
            <a:r>
              <a:rPr lang="en-US" dirty="0"/>
              <a:t>c</a:t>
            </a:r>
            <a:r>
              <a:rPr lang="en-US" dirty="0" smtClean="0"/>
              <a:t>oming </a:t>
            </a:r>
            <a:r>
              <a:rPr lang="en-US" dirty="0"/>
              <a:t>v</a:t>
            </a:r>
            <a:r>
              <a:rPr lang="en-US" dirty="0" smtClean="0"/>
              <a:t>ery soon</a:t>
            </a:r>
          </a:p>
          <a:p>
            <a:pPr lvl="1"/>
            <a:r>
              <a:rPr lang="en-US" dirty="0" smtClean="0"/>
              <a:t>Roundtable after this session</a:t>
            </a:r>
          </a:p>
          <a:p>
            <a:endParaRPr lang="en-US" dirty="0"/>
          </a:p>
        </p:txBody>
      </p:sp>
      <p:sp>
        <p:nvSpPr>
          <p:cNvPr id="6" name="Footer Placeholder 1"/>
          <p:cNvSpPr>
            <a:spLocks noGrp="1"/>
          </p:cNvSpPr>
          <p:nvPr>
            <p:ph type="ftr" sz="quarter" idx="11"/>
          </p:nvPr>
        </p:nvSpPr>
        <p:spPr>
          <a:xfrm>
            <a:off x="6248400" y="4797266"/>
            <a:ext cx="2895600" cy="273844"/>
          </a:xfrm>
        </p:spPr>
        <p:txBody>
          <a:bodyPr/>
          <a:lstStyle/>
          <a:p>
            <a:r>
              <a:rPr lang="en-US" sz="1600" dirty="0" smtClean="0">
                <a:solidFill>
                  <a:schemeClr val="tx1"/>
                </a:solidFill>
              </a:rPr>
              <a:t>Speaker:  </a:t>
            </a:r>
            <a:r>
              <a:rPr lang="en-US" sz="1600" dirty="0" smtClean="0">
                <a:solidFill>
                  <a:schemeClr val="tx1"/>
                </a:solidFill>
              </a:rPr>
              <a:t>Craig Jackson, AT</a:t>
            </a:r>
            <a:endParaRPr lang="en-US" sz="1600" dirty="0">
              <a:solidFill>
                <a:schemeClr val="tx1"/>
              </a:solidFill>
            </a:endParaRPr>
          </a:p>
        </p:txBody>
      </p:sp>
    </p:spTree>
    <p:extLst>
      <p:ext uri="{BB962C8B-B14F-4D97-AF65-F5344CB8AC3E}">
        <p14:creationId xmlns:p14="http://schemas.microsoft.com/office/powerpoint/2010/main" val="20909767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3" name="Title 1"/>
          <p:cNvSpPr>
            <a:spLocks noGrp="1"/>
          </p:cNvSpPr>
          <p:nvPr>
            <p:ph type="title"/>
          </p:nvPr>
        </p:nvSpPr>
        <p:spPr/>
        <p:txBody>
          <a:bodyPr/>
          <a:lstStyle/>
          <a:p>
            <a:r>
              <a:rPr lang="en-US" dirty="0" smtClean="0"/>
              <a:t>O365 Email &amp; Portal Apps Metrics</a:t>
            </a:r>
            <a:endParaRPr lang="en-US" dirty="0"/>
          </a:p>
        </p:txBody>
      </p:sp>
      <p:sp>
        <p:nvSpPr>
          <p:cNvPr id="5" name="Content Placeholder 2"/>
          <p:cNvSpPr>
            <a:spLocks noGrp="1"/>
          </p:cNvSpPr>
          <p:nvPr>
            <p:ph sz="half" idx="1"/>
          </p:nvPr>
        </p:nvSpPr>
        <p:spPr>
          <a:xfrm>
            <a:off x="457200" y="1063229"/>
            <a:ext cx="4038600" cy="2843752"/>
          </a:xfrm>
        </p:spPr>
        <p:txBody>
          <a:bodyPr>
            <a:normAutofit fontScale="92500"/>
          </a:bodyPr>
          <a:lstStyle/>
          <a:p>
            <a:r>
              <a:rPr lang="en-US" dirty="0" smtClean="0"/>
              <a:t>Email</a:t>
            </a:r>
          </a:p>
          <a:p>
            <a:pPr lvl="1"/>
            <a:r>
              <a:rPr lang="en-US" sz="2200" dirty="0" smtClean="0"/>
              <a:t>19.8 TB of Email</a:t>
            </a:r>
          </a:p>
          <a:p>
            <a:pPr lvl="1"/>
            <a:r>
              <a:rPr lang="en-US" sz="2200" dirty="0" smtClean="0"/>
              <a:t>12.3 million emails sent/received last 30 days</a:t>
            </a:r>
          </a:p>
          <a:p>
            <a:r>
              <a:rPr lang="en-US" dirty="0" smtClean="0"/>
              <a:t>OneDrive</a:t>
            </a:r>
          </a:p>
          <a:p>
            <a:pPr lvl="1"/>
            <a:r>
              <a:rPr lang="en-US" sz="2200" dirty="0" smtClean="0"/>
              <a:t>3.7 TB of Storage</a:t>
            </a:r>
          </a:p>
          <a:p>
            <a:pPr lvl="1"/>
            <a:r>
              <a:rPr lang="en-US" sz="2200" dirty="0" smtClean="0"/>
              <a:t>1.4 million files</a:t>
            </a:r>
            <a:endParaRPr lang="en-US" sz="2200" dirty="0"/>
          </a:p>
        </p:txBody>
      </p:sp>
      <p:sp>
        <p:nvSpPr>
          <p:cNvPr id="2" name="Content Placeholder 1"/>
          <p:cNvSpPr>
            <a:spLocks noGrp="1"/>
          </p:cNvSpPr>
          <p:nvPr>
            <p:ph sz="half" idx="2"/>
          </p:nvPr>
        </p:nvSpPr>
        <p:spPr>
          <a:xfrm>
            <a:off x="4648200" y="1063229"/>
            <a:ext cx="4038600" cy="2843752"/>
          </a:xfrm>
        </p:spPr>
        <p:txBody>
          <a:bodyPr>
            <a:normAutofit fontScale="92500"/>
          </a:bodyPr>
          <a:lstStyle/>
          <a:p>
            <a:r>
              <a:rPr lang="en-US" dirty="0" smtClean="0"/>
              <a:t>Clients Used past 30 days</a:t>
            </a:r>
          </a:p>
          <a:p>
            <a:pPr lvl="1"/>
            <a:r>
              <a:rPr lang="en-US" sz="2200" dirty="0" smtClean="0"/>
              <a:t>  3,022 </a:t>
            </a:r>
            <a:r>
              <a:rPr lang="en-US" sz="2200" dirty="0"/>
              <a:t>Outlook on </a:t>
            </a:r>
            <a:r>
              <a:rPr lang="en-US" sz="2200" dirty="0" smtClean="0"/>
              <a:t>Windows</a:t>
            </a:r>
            <a:endParaRPr lang="en-US" sz="2200" dirty="0"/>
          </a:p>
          <a:p>
            <a:pPr lvl="1"/>
            <a:r>
              <a:rPr lang="en-US" sz="2200" dirty="0" smtClean="0"/>
              <a:t>  1,008 </a:t>
            </a:r>
            <a:r>
              <a:rPr lang="en-US" sz="2200" dirty="0"/>
              <a:t>Outlook on Mac</a:t>
            </a:r>
          </a:p>
          <a:p>
            <a:pPr lvl="1"/>
            <a:r>
              <a:rPr lang="en-US" sz="2200" dirty="0"/>
              <a:t>21,593 Outlook </a:t>
            </a:r>
            <a:r>
              <a:rPr lang="en-US" sz="2200" dirty="0" smtClean="0"/>
              <a:t>on </a:t>
            </a:r>
            <a:r>
              <a:rPr lang="en-US" sz="2200" dirty="0"/>
              <a:t>Web</a:t>
            </a:r>
          </a:p>
          <a:p>
            <a:pPr lvl="1"/>
            <a:r>
              <a:rPr lang="en-US" sz="2200" dirty="0"/>
              <a:t>11,296 Outlook Mobile</a:t>
            </a:r>
          </a:p>
          <a:p>
            <a:pPr lvl="1"/>
            <a:r>
              <a:rPr lang="en-US" sz="2200" dirty="0" smtClean="0"/>
              <a:t>     515 </a:t>
            </a:r>
            <a:r>
              <a:rPr lang="en-US" sz="2200" dirty="0"/>
              <a:t>Mac/IOS Mail App</a:t>
            </a:r>
          </a:p>
          <a:p>
            <a:pPr lvl="1"/>
            <a:r>
              <a:rPr lang="en-US" sz="2200" dirty="0" smtClean="0"/>
              <a:t>  5,147 </a:t>
            </a:r>
            <a:r>
              <a:rPr lang="en-US" sz="2200" dirty="0"/>
              <a:t>Other Mobile</a:t>
            </a:r>
          </a:p>
          <a:p>
            <a:pPr lvl="1"/>
            <a:endParaRPr lang="en-US" dirty="0"/>
          </a:p>
        </p:txBody>
      </p:sp>
      <p:sp>
        <p:nvSpPr>
          <p:cNvPr id="6" name="Footer Placeholder 1"/>
          <p:cNvSpPr>
            <a:spLocks noGrp="1"/>
          </p:cNvSpPr>
          <p:nvPr>
            <p:ph type="ftr" sz="quarter" idx="11"/>
          </p:nvPr>
        </p:nvSpPr>
        <p:spPr>
          <a:xfrm>
            <a:off x="6248400" y="4797266"/>
            <a:ext cx="2895600" cy="273844"/>
          </a:xfrm>
        </p:spPr>
        <p:txBody>
          <a:bodyPr/>
          <a:lstStyle/>
          <a:p>
            <a:r>
              <a:rPr lang="en-US" sz="1600" dirty="0" smtClean="0">
                <a:solidFill>
                  <a:schemeClr val="tx1"/>
                </a:solidFill>
              </a:rPr>
              <a:t>Speaker:  </a:t>
            </a:r>
            <a:r>
              <a:rPr lang="en-US" sz="1600" dirty="0" smtClean="0">
                <a:solidFill>
                  <a:schemeClr val="tx1"/>
                </a:solidFill>
              </a:rPr>
              <a:t>Craig Jackson, AT</a:t>
            </a:r>
            <a:endParaRPr lang="en-US" sz="1600" dirty="0">
              <a:solidFill>
                <a:schemeClr val="tx1"/>
              </a:solidFill>
            </a:endParaRPr>
          </a:p>
        </p:txBody>
      </p:sp>
    </p:spTree>
    <p:extLst>
      <p:ext uri="{BB962C8B-B14F-4D97-AF65-F5344CB8AC3E}">
        <p14:creationId xmlns:p14="http://schemas.microsoft.com/office/powerpoint/2010/main" val="673726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pPr fontAlgn="ctr"/>
            <a:r>
              <a:rPr lang="en-US" dirty="0" smtClean="0"/>
              <a:t>Round Table Sessions, 10:30-11:30</a:t>
            </a:r>
            <a:endParaRPr lang="en-US" dirty="0"/>
          </a:p>
        </p:txBody>
      </p:sp>
      <p:sp>
        <p:nvSpPr>
          <p:cNvPr id="3" name="Content Placeholder 2"/>
          <p:cNvSpPr>
            <a:spLocks noGrp="1"/>
          </p:cNvSpPr>
          <p:nvPr>
            <p:ph idx="1"/>
          </p:nvPr>
        </p:nvSpPr>
        <p:spPr>
          <a:xfrm>
            <a:off x="457200" y="973606"/>
            <a:ext cx="8229600" cy="3621017"/>
          </a:xfrm>
        </p:spPr>
        <p:txBody>
          <a:bodyPr>
            <a:normAutofit/>
          </a:bodyPr>
          <a:lstStyle/>
          <a:p>
            <a:r>
              <a:rPr lang="en-US" sz="2200" b="1" dirty="0" smtClean="0"/>
              <a:t>Drive Encryption of university devices as a standard </a:t>
            </a:r>
          </a:p>
          <a:p>
            <a:pPr marL="400050" lvl="1" indent="0">
              <a:buNone/>
            </a:pPr>
            <a:r>
              <a:rPr lang="en-US" sz="2200" dirty="0" smtClean="0"/>
              <a:t>(Jason Ross &amp; Dan Taube - SFHB 131)</a:t>
            </a:r>
          </a:p>
          <a:p>
            <a:r>
              <a:rPr lang="en-US" sz="2200" b="1" dirty="0" err="1" smtClean="0"/>
              <a:t>ReggieNet</a:t>
            </a:r>
            <a:r>
              <a:rPr lang="en-US" sz="2200" b="1" dirty="0" smtClean="0"/>
              <a:t> upgrade/Integration with Office 365 </a:t>
            </a:r>
          </a:p>
          <a:p>
            <a:pPr marL="400050" lvl="1" indent="0">
              <a:buNone/>
            </a:pPr>
            <a:r>
              <a:rPr lang="en-US" sz="2200" dirty="0" smtClean="0"/>
              <a:t>(Charles Bristow - SFHB 148)</a:t>
            </a:r>
          </a:p>
          <a:p>
            <a:r>
              <a:rPr lang="en-US" sz="2200" b="1" dirty="0" smtClean="0"/>
              <a:t>Office 365 Innovations and Controls </a:t>
            </a:r>
          </a:p>
          <a:p>
            <a:pPr marL="400050" lvl="1" indent="0">
              <a:buNone/>
            </a:pPr>
            <a:r>
              <a:rPr lang="en-US" sz="2200" dirty="0" smtClean="0"/>
              <a:t>(Craig Jackson, </a:t>
            </a:r>
            <a:r>
              <a:rPr lang="en-US" sz="2200" dirty="0"/>
              <a:t>Dave Greenfield, </a:t>
            </a:r>
            <a:r>
              <a:rPr lang="en-US" sz="2200" dirty="0" smtClean="0"/>
              <a:t>&amp; Mike Regilio - SFHB 149)</a:t>
            </a:r>
          </a:p>
          <a:p>
            <a:r>
              <a:rPr lang="en-US" sz="2200" b="1" dirty="0" smtClean="0"/>
              <a:t>Campus Communications, Mediums and Platforms </a:t>
            </a:r>
          </a:p>
          <a:p>
            <a:pPr marL="400050" lvl="1" indent="0">
              <a:buNone/>
            </a:pPr>
            <a:r>
              <a:rPr lang="en-US" sz="2200" dirty="0" smtClean="0"/>
              <a:t>(</a:t>
            </a:r>
            <a:r>
              <a:rPr lang="en-US" sz="2200" dirty="0"/>
              <a:t>Ryan </a:t>
            </a:r>
            <a:r>
              <a:rPr lang="en-US" sz="2200" dirty="0" smtClean="0"/>
              <a:t>Christie &amp; Ed </a:t>
            </a:r>
            <a:r>
              <a:rPr lang="en-US" sz="2200" dirty="0" err="1" smtClean="0"/>
              <a:t>Vize</a:t>
            </a:r>
            <a:r>
              <a:rPr lang="en-US" sz="2200" dirty="0" smtClean="0"/>
              <a:t> - SFHB 150)</a:t>
            </a:r>
            <a:endParaRPr lang="en-US" sz="2200" dirty="0"/>
          </a:p>
        </p:txBody>
      </p:sp>
      <p:sp>
        <p:nvSpPr>
          <p:cNvPr id="5" name="TextBox 4"/>
          <p:cNvSpPr txBox="1"/>
          <p:nvPr/>
        </p:nvSpPr>
        <p:spPr>
          <a:xfrm>
            <a:off x="8373281" y="-3196"/>
            <a:ext cx="1200586" cy="338554"/>
          </a:xfrm>
          <a:prstGeom prst="rect">
            <a:avLst/>
          </a:prstGeom>
          <a:noFill/>
        </p:spPr>
        <p:txBody>
          <a:bodyPr wrap="square" rtlCol="0">
            <a:spAutoFit/>
          </a:bodyPr>
          <a:lstStyle/>
          <a:p>
            <a:r>
              <a:rPr lang="en-US" sz="1600" dirty="0" smtClean="0">
                <a:solidFill>
                  <a:srgbClr val="C00000"/>
                </a:solidFill>
              </a:rPr>
              <a:t>#ISUCIT</a:t>
            </a:r>
            <a:endParaRPr lang="en-US" sz="1600" dirty="0">
              <a:solidFill>
                <a:srgbClr val="C00000"/>
              </a:solidFill>
            </a:endParaRPr>
          </a:p>
        </p:txBody>
      </p:sp>
    </p:spTree>
    <p:extLst>
      <p:ext uri="{BB962C8B-B14F-4D97-AF65-F5344CB8AC3E}">
        <p14:creationId xmlns:p14="http://schemas.microsoft.com/office/powerpoint/2010/main" val="1587295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24259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4" name="Picture 3"/>
          <p:cNvPicPr>
            <a:picLocks noChangeAspect="1"/>
          </p:cNvPicPr>
          <p:nvPr/>
        </p:nvPicPr>
        <p:blipFill>
          <a:blip r:embed="rId3"/>
          <a:stretch>
            <a:fillRect/>
          </a:stretch>
        </p:blipFill>
        <p:spPr>
          <a:xfrm>
            <a:off x="386104" y="1445650"/>
            <a:ext cx="1753183" cy="1532168"/>
          </a:xfrm>
          <a:prstGeom prst="rect">
            <a:avLst/>
          </a:prstGeom>
          <a:ln>
            <a:solidFill>
              <a:schemeClr val="accent1"/>
            </a:solidFill>
          </a:ln>
        </p:spPr>
      </p:pic>
      <p:sp>
        <p:nvSpPr>
          <p:cNvPr id="5" name="Content Placeholder 2"/>
          <p:cNvSpPr>
            <a:spLocks noGrp="1"/>
          </p:cNvSpPr>
          <p:nvPr>
            <p:ph idx="1"/>
          </p:nvPr>
        </p:nvSpPr>
        <p:spPr>
          <a:xfrm>
            <a:off x="3413698" y="4632864"/>
            <a:ext cx="2626927" cy="280988"/>
          </a:xfrm>
        </p:spPr>
        <p:txBody>
          <a:bodyPr>
            <a:normAutofit fontScale="85000" lnSpcReduction="20000"/>
          </a:bodyPr>
          <a:lstStyle/>
          <a:p>
            <a:pPr marL="0" indent="0">
              <a:buNone/>
            </a:pPr>
            <a:r>
              <a:rPr lang="en-US" sz="1800" dirty="0">
                <a:hlinkClick r:id="rId4"/>
              </a:rPr>
              <a:t>Clifford Stoll Newsweek 1995</a:t>
            </a:r>
            <a:endParaRPr lang="en-US" sz="1800" dirty="0"/>
          </a:p>
        </p:txBody>
      </p:sp>
      <p:sp>
        <p:nvSpPr>
          <p:cNvPr id="6" name="TextBox 5"/>
          <p:cNvSpPr txBox="1"/>
          <p:nvPr/>
        </p:nvSpPr>
        <p:spPr>
          <a:xfrm>
            <a:off x="2679830" y="224410"/>
            <a:ext cx="6113939" cy="1015663"/>
          </a:xfrm>
          <a:prstGeom prst="rect">
            <a:avLst/>
          </a:prstGeom>
          <a:noFill/>
          <a:ln>
            <a:solidFill>
              <a:schemeClr val="accent1"/>
            </a:solidFill>
          </a:ln>
        </p:spPr>
        <p:txBody>
          <a:bodyPr wrap="square" rtlCol="0">
            <a:spAutoFit/>
          </a:bodyPr>
          <a:lstStyle/>
          <a:p>
            <a:r>
              <a:rPr lang="en-US" sz="1500" dirty="0"/>
              <a:t>Do our computer pundits lack all common sense? The truth is no online database will replace your daily newspaper, no CD-ROM can take the place of a competent teacher and no computer network will change the way government works.</a:t>
            </a:r>
          </a:p>
        </p:txBody>
      </p:sp>
      <p:sp>
        <p:nvSpPr>
          <p:cNvPr id="7" name="TextBox 6"/>
          <p:cNvSpPr txBox="1"/>
          <p:nvPr/>
        </p:nvSpPr>
        <p:spPr>
          <a:xfrm>
            <a:off x="2669114" y="2695056"/>
            <a:ext cx="6124656" cy="1708160"/>
          </a:xfrm>
          <a:prstGeom prst="rect">
            <a:avLst/>
          </a:prstGeom>
          <a:noFill/>
          <a:ln>
            <a:solidFill>
              <a:schemeClr val="accent1"/>
            </a:solidFill>
          </a:ln>
        </p:spPr>
        <p:txBody>
          <a:bodyPr wrap="square" rtlCol="0">
            <a:spAutoFit/>
          </a:bodyPr>
          <a:lstStyle/>
          <a:p>
            <a:r>
              <a:rPr lang="en-US" sz="1500" dirty="0"/>
              <a:t>Then there's </a:t>
            </a:r>
            <a:r>
              <a:rPr lang="en-US" sz="1500" dirty="0" err="1"/>
              <a:t>cyberbusiness</a:t>
            </a:r>
            <a:r>
              <a:rPr lang="en-US" sz="1500" dirty="0"/>
              <a:t>. We're promised instant catalog shopping—just point and click for great deals. We'll order airline tickets over the network, make restaurant reservations and negotiate sales contracts. Stores will become obsolete. </a:t>
            </a:r>
            <a:r>
              <a:rPr lang="en-US" sz="1500" b="1" dirty="0"/>
              <a:t>So how come my local mall does more business in an afternoon than the entire Internet handles in a month</a:t>
            </a:r>
            <a:r>
              <a:rPr lang="en-US" sz="1500" dirty="0"/>
              <a:t>? Even if there were a trustworthy way to send money over the Internet—which there </a:t>
            </a:r>
            <a:r>
              <a:rPr lang="en-US" sz="1500" b="1" dirty="0"/>
              <a:t>isn't—the network is missing a most essential ingredient of capitalism: salespeople.</a:t>
            </a:r>
          </a:p>
        </p:txBody>
      </p:sp>
      <p:sp>
        <p:nvSpPr>
          <p:cNvPr id="8" name="TextBox 7"/>
          <p:cNvSpPr txBox="1"/>
          <p:nvPr/>
        </p:nvSpPr>
        <p:spPr>
          <a:xfrm>
            <a:off x="2679830" y="1361248"/>
            <a:ext cx="6113939" cy="1246495"/>
          </a:xfrm>
          <a:prstGeom prst="rect">
            <a:avLst/>
          </a:prstGeom>
          <a:noFill/>
          <a:ln>
            <a:solidFill>
              <a:schemeClr val="accent1"/>
            </a:solidFill>
          </a:ln>
        </p:spPr>
        <p:txBody>
          <a:bodyPr wrap="square" rtlCol="0">
            <a:spAutoFit/>
          </a:bodyPr>
          <a:lstStyle>
            <a:defPPr>
              <a:defRPr lang="en-US"/>
            </a:defPPr>
          </a:lstStyle>
          <a:p>
            <a:r>
              <a:rPr lang="en-US" sz="1500" dirty="0"/>
              <a:t>How about electronic publishing? Try reading a book on disc. At best, it's an unpleasant chore: the myopic glow of a clunky computer replaces the friendly pages of a book. And you can't tote that laptop to the beach. Yet Nicholas Negroponte, director of the MIT Media Lab, predicts that we'll soon buy books and newspapers straight over the Internet. Uh, sure.</a:t>
            </a:r>
          </a:p>
        </p:txBody>
      </p:sp>
      <p:sp>
        <p:nvSpPr>
          <p:cNvPr id="9" name="Rectangle 8"/>
          <p:cNvSpPr/>
          <p:nvPr/>
        </p:nvSpPr>
        <p:spPr>
          <a:xfrm>
            <a:off x="701365" y="3135443"/>
            <a:ext cx="1071127" cy="300082"/>
          </a:xfrm>
          <a:prstGeom prst="rect">
            <a:avLst/>
          </a:prstGeom>
        </p:spPr>
        <p:txBody>
          <a:bodyPr wrap="none">
            <a:spAutoFit/>
          </a:bodyPr>
          <a:lstStyle/>
          <a:p>
            <a:pPr algn="ctr"/>
            <a:r>
              <a:rPr lang="en-US" sz="1350" b="1" dirty="0"/>
              <a:t>Clifford Stoll</a:t>
            </a:r>
          </a:p>
        </p:txBody>
      </p:sp>
      <p:sp>
        <p:nvSpPr>
          <p:cNvPr id="11"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1421170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4" name="Picture 3"/>
          <p:cNvPicPr>
            <a:picLocks noChangeAspect="1"/>
          </p:cNvPicPr>
          <p:nvPr/>
        </p:nvPicPr>
        <p:blipFill>
          <a:blip r:embed="rId3"/>
          <a:stretch>
            <a:fillRect/>
          </a:stretch>
        </p:blipFill>
        <p:spPr>
          <a:xfrm>
            <a:off x="1255044" y="541985"/>
            <a:ext cx="6657975" cy="3650456"/>
          </a:xfrm>
          <a:prstGeom prst="rect">
            <a:avLst/>
          </a:prstGeom>
        </p:spPr>
      </p:pic>
      <p:sp>
        <p:nvSpPr>
          <p:cNvPr id="5"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1411097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itle 1"/>
          <p:cNvSpPr>
            <a:spLocks noGrp="1"/>
          </p:cNvSpPr>
          <p:nvPr>
            <p:ph type="title"/>
          </p:nvPr>
        </p:nvSpPr>
        <p:spPr/>
        <p:txBody>
          <a:bodyPr/>
          <a:lstStyle/>
          <a:p>
            <a:r>
              <a:rPr lang="en-US" dirty="0" smtClean="0"/>
              <a:t>Predicting the Higher Ed Future</a:t>
            </a:r>
            <a:endParaRPr lang="en-US" dirty="0"/>
          </a:p>
        </p:txBody>
      </p:sp>
      <p:sp>
        <p:nvSpPr>
          <p:cNvPr id="3" name="Content Placeholder 2"/>
          <p:cNvSpPr>
            <a:spLocks noGrp="1"/>
          </p:cNvSpPr>
          <p:nvPr>
            <p:ph idx="1"/>
          </p:nvPr>
        </p:nvSpPr>
        <p:spPr>
          <a:xfrm>
            <a:off x="628650" y="1766261"/>
            <a:ext cx="7886700" cy="2240255"/>
          </a:xfrm>
        </p:spPr>
        <p:txBody>
          <a:bodyPr>
            <a:normAutofit lnSpcReduction="10000"/>
          </a:bodyPr>
          <a:lstStyle/>
          <a:p>
            <a:r>
              <a:rPr lang="en-US" sz="3300" dirty="0"/>
              <a:t>Will there still be brick and mortar places?</a:t>
            </a:r>
          </a:p>
          <a:p>
            <a:r>
              <a:rPr lang="en-US" sz="3300" dirty="0"/>
              <a:t>What will learning look like?</a:t>
            </a:r>
          </a:p>
          <a:p>
            <a:r>
              <a:rPr lang="en-US" sz="3300" dirty="0"/>
              <a:t>What about MOOCs?</a:t>
            </a:r>
          </a:p>
          <a:p>
            <a:r>
              <a:rPr lang="en-US" sz="3300" dirty="0" err="1"/>
              <a:t>Blockchain</a:t>
            </a:r>
            <a:r>
              <a:rPr lang="en-US" sz="3300" dirty="0"/>
              <a:t> for credentials?</a:t>
            </a:r>
          </a:p>
        </p:txBody>
      </p:sp>
      <p:sp>
        <p:nvSpPr>
          <p:cNvPr id="5"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848477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itle 1"/>
          <p:cNvSpPr>
            <a:spLocks noGrp="1"/>
          </p:cNvSpPr>
          <p:nvPr>
            <p:ph type="title"/>
          </p:nvPr>
        </p:nvSpPr>
        <p:spPr/>
        <p:txBody>
          <a:bodyPr/>
          <a:lstStyle/>
          <a:p>
            <a:r>
              <a:rPr lang="en-US" dirty="0" smtClean="0"/>
              <a:t>User Experience and Internet	</a:t>
            </a:r>
            <a:endParaRPr lang="en-US" dirty="0"/>
          </a:p>
        </p:txBody>
      </p:sp>
      <p:sp>
        <p:nvSpPr>
          <p:cNvPr id="3" name="Content Placeholder 2"/>
          <p:cNvSpPr>
            <a:spLocks noGrp="1"/>
          </p:cNvSpPr>
          <p:nvPr>
            <p:ph idx="1"/>
          </p:nvPr>
        </p:nvSpPr>
        <p:spPr>
          <a:xfrm>
            <a:off x="628650" y="2319713"/>
            <a:ext cx="7886700" cy="1301792"/>
          </a:xfrm>
        </p:spPr>
        <p:txBody>
          <a:bodyPr>
            <a:noAutofit/>
          </a:bodyPr>
          <a:lstStyle/>
          <a:p>
            <a:pPr marL="0" indent="0">
              <a:buNone/>
            </a:pPr>
            <a:r>
              <a:rPr lang="en-US" sz="3000" dirty="0"/>
              <a:t>What do Facebook, Amazon, Netflix, YouTube, Google, Uber have in common?</a:t>
            </a:r>
          </a:p>
        </p:txBody>
      </p:sp>
      <p:sp>
        <p:nvSpPr>
          <p:cNvPr id="5"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3729018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User Experience and Internet	</a:t>
            </a:r>
            <a:endParaRPr lang="en-US" dirty="0"/>
          </a:p>
        </p:txBody>
      </p:sp>
      <p:sp>
        <p:nvSpPr>
          <p:cNvPr id="3" name="Content Placeholder 2"/>
          <p:cNvSpPr>
            <a:spLocks noGrp="1"/>
          </p:cNvSpPr>
          <p:nvPr>
            <p:ph idx="1"/>
          </p:nvPr>
        </p:nvSpPr>
        <p:spPr>
          <a:xfrm>
            <a:off x="628650" y="1116554"/>
            <a:ext cx="7886700" cy="3515604"/>
          </a:xfrm>
        </p:spPr>
        <p:txBody>
          <a:bodyPr>
            <a:noAutofit/>
          </a:bodyPr>
          <a:lstStyle/>
          <a:p>
            <a:pPr marL="0" indent="0">
              <a:buNone/>
            </a:pPr>
            <a:r>
              <a:rPr lang="en-US" sz="2400" b="1" dirty="0"/>
              <a:t>What do Facebook, Amazon, Netflix, YouTube, Google, Uber have in common?</a:t>
            </a:r>
          </a:p>
          <a:p>
            <a:r>
              <a:rPr lang="en-US" sz="2000" dirty="0"/>
              <a:t>Excellent processes that meet “the need”</a:t>
            </a:r>
          </a:p>
          <a:p>
            <a:r>
              <a:rPr lang="en-US" sz="2000" dirty="0"/>
              <a:t>Great Digital Experience</a:t>
            </a:r>
          </a:p>
          <a:p>
            <a:pPr lvl="1"/>
            <a:r>
              <a:rPr lang="en-US" sz="2000" dirty="0"/>
              <a:t>Fun, easy, effective interfaces</a:t>
            </a:r>
          </a:p>
          <a:p>
            <a:pPr lvl="1"/>
            <a:r>
              <a:rPr lang="en-US" sz="2000" dirty="0"/>
              <a:t>Intuitive</a:t>
            </a:r>
          </a:p>
          <a:p>
            <a:r>
              <a:rPr lang="en-US" sz="2000" dirty="0"/>
              <a:t>Open data</a:t>
            </a:r>
          </a:p>
          <a:p>
            <a:r>
              <a:rPr lang="en-US" sz="2000" dirty="0"/>
              <a:t>Understand the Internet way: authentic, sharing, community</a:t>
            </a:r>
          </a:p>
        </p:txBody>
      </p:sp>
      <p:sp>
        <p:nvSpPr>
          <p:cNvPr id="5" name="Footer Placeholder 1"/>
          <p:cNvSpPr>
            <a:spLocks noGrp="1"/>
          </p:cNvSpPr>
          <p:nvPr>
            <p:ph type="ftr" sz="quarter" idx="11"/>
          </p:nvPr>
        </p:nvSpPr>
        <p:spPr>
          <a:xfrm>
            <a:off x="6248400" y="4732188"/>
            <a:ext cx="2895600" cy="273844"/>
          </a:xfrm>
        </p:spPr>
        <p:txBody>
          <a:bodyPr/>
          <a:lstStyle/>
          <a:p>
            <a:r>
              <a:rPr lang="en-US" sz="1600" dirty="0" smtClean="0">
                <a:solidFill>
                  <a:schemeClr val="tx1"/>
                </a:solidFill>
              </a:rPr>
              <a:t>Speaker:  Charley Edamala, AT</a:t>
            </a:r>
            <a:endParaRPr lang="en-US" sz="1600" dirty="0">
              <a:solidFill>
                <a:schemeClr val="tx1"/>
              </a:solidFill>
            </a:endParaRPr>
          </a:p>
        </p:txBody>
      </p:sp>
    </p:spTree>
    <p:extLst>
      <p:ext uri="{BB962C8B-B14F-4D97-AF65-F5344CB8AC3E}">
        <p14:creationId xmlns:p14="http://schemas.microsoft.com/office/powerpoint/2010/main" val="768421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4730</TotalTime>
  <Words>1500</Words>
  <Application>Microsoft Office PowerPoint</Application>
  <PresentationFormat>On-screen Show (16:9)</PresentationFormat>
  <Paragraphs>281</Paragraphs>
  <Slides>43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Courier New</vt:lpstr>
      <vt:lpstr>Exchange SSm 4r</vt:lpstr>
      <vt:lpstr>Office Theme</vt:lpstr>
      <vt:lpstr>PowerPoint Presentation</vt:lpstr>
      <vt:lpstr>CITx 2017 IT News </vt:lpstr>
      <vt:lpstr>PowerPoint Presentation</vt:lpstr>
      <vt:lpstr>PowerPoint Presentation</vt:lpstr>
      <vt:lpstr>PowerPoint Presentation</vt:lpstr>
      <vt:lpstr>PowerPoint Presentation</vt:lpstr>
      <vt:lpstr>Predicting the Higher Ed Future</vt:lpstr>
      <vt:lpstr>User Experience and Internet </vt:lpstr>
      <vt:lpstr>User Experience and Internet </vt:lpstr>
      <vt:lpstr>The Future of the ILSTU Portal </vt:lpstr>
      <vt:lpstr>The Future of the ILSTU Portal </vt:lpstr>
      <vt:lpstr>Progress on My.ilstu</vt:lpstr>
      <vt:lpstr>Future My.ilstu</vt:lpstr>
      <vt:lpstr>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ITSM Metrics</vt:lpstr>
      <vt:lpstr>ITSM Project Update</vt:lpstr>
      <vt:lpstr>ITSM Project Update</vt:lpstr>
      <vt:lpstr>Operational Excellence</vt:lpstr>
      <vt:lpstr>New IT Staff Communication List</vt:lpstr>
      <vt:lpstr>AirWatch Update</vt:lpstr>
      <vt:lpstr>9 to 7 Dial Plan Change</vt:lpstr>
      <vt:lpstr>ReggieNet Upgrade</vt:lpstr>
      <vt:lpstr>New features</vt:lpstr>
      <vt:lpstr>TechZone updates</vt:lpstr>
      <vt:lpstr>Account Refresh</vt:lpstr>
      <vt:lpstr>Media Streaming</vt:lpstr>
      <vt:lpstr>O365 Email &amp; Portal Apps</vt:lpstr>
      <vt:lpstr>O365 Email &amp; Portal Apps Metrics</vt:lpstr>
      <vt:lpstr>Round Table Sessions, 10:30-11:30</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dc:creator>
  <cp:lastModifiedBy>Birckelbaw, Carla</cp:lastModifiedBy>
  <cp:revision>21</cp:revision>
  <dcterms:created xsi:type="dcterms:W3CDTF">2016-07-01T14:13:07Z</dcterms:created>
  <dcterms:modified xsi:type="dcterms:W3CDTF">2017-03-14T20:59:02Z</dcterms:modified>
</cp:coreProperties>
</file>